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bookmarkIdSeed="2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64" r:id="rId5"/>
    <p:sldId id="267" r:id="rId6"/>
    <p:sldId id="265" r:id="rId7"/>
    <p:sldId id="268" r:id="rId8"/>
    <p:sldId id="269" r:id="rId9"/>
    <p:sldId id="270" r:id="rId10"/>
    <p:sldId id="271" r:id="rId11"/>
    <p:sldId id="272" r:id="rId12"/>
    <p:sldId id="273" r:id="rId13"/>
    <p:sldId id="262" r:id="rId14"/>
  </p:sldIdLst>
  <p:sldSz cx="9906000" cy="6858000" type="A4"/>
  <p:notesSz cx="6858000" cy="9144000"/>
  <p:embeddedFontLst>
    <p:embeddedFont>
      <p:font typeface="맑은 고딕" pitchFamily="50" charset="-127"/>
      <p:regular r:id="rId16"/>
      <p:bold r:id="rId17"/>
    </p:embeddedFont>
    <p:embeddedFont>
      <p:font typeface="나눔스퀘어 ExtraBold" charset="0"/>
      <p:bold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E4F2"/>
    <a:srgbClr val="E4EEC0"/>
    <a:srgbClr val="7D756D"/>
    <a:srgbClr val="7AA33A"/>
    <a:srgbClr val="D22C26"/>
    <a:srgbClr val="BE0000"/>
    <a:srgbClr val="960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-1224" y="-9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4" d="100"/>
          <a:sy n="74" d="100"/>
        </p:scale>
        <p:origin x="1800" y="54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76C47E-2BBE-4B5E-BC10-EB59F4A72C96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198C84-8A51-4A0F-9AEB-2048609E457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27418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98C84-8A51-4A0F-9AEB-2048609E457F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473141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98C84-8A51-4A0F-9AEB-2048609E457F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86132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98C84-8A51-4A0F-9AEB-2048609E457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355573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98C84-8A51-4A0F-9AEB-2048609E457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581689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98C84-8A51-4A0F-9AEB-2048609E457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154733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98C84-8A51-4A0F-9AEB-2048609E457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060706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98C84-8A51-4A0F-9AEB-2048609E457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022181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98C84-8A51-4A0F-9AEB-2048609E457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860061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198C84-8A51-4A0F-9AEB-2048609E457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905641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114558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367193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837717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914486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81772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953612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534946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856514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064815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781219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915562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DF65E-2ED4-4C5F-AD77-E82F57761DEB}" type="datetimeFigureOut">
              <a:rPr lang="ko-KR" altLang="en-US" smtClean="0"/>
              <a:pPr/>
              <a:t>2022-12-26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206B2-F43D-4EAD-950C-55B4DA4CE37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193288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C579D88D-C177-47E7-8CC7-6263EB5BC900}"/>
              </a:ext>
            </a:extLst>
          </p:cNvPr>
          <p:cNvSpPr txBox="1"/>
          <p:nvPr/>
        </p:nvSpPr>
        <p:spPr>
          <a:xfrm>
            <a:off x="613674" y="1690493"/>
            <a:ext cx="28918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spc="-122" dirty="0" err="1" smtClean="0">
                <a:solidFill>
                  <a:srgbClr val="96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Tway</a:t>
            </a:r>
            <a:r>
              <a:rPr lang="en-US" altLang="ko-KR" sz="4800" spc="-122" dirty="0" smtClean="0">
                <a:solidFill>
                  <a:srgbClr val="96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4800" spc="-122" dirty="0" smtClean="0">
                <a:solidFill>
                  <a:srgbClr val="96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항공</a:t>
            </a:r>
            <a:endParaRPr lang="ko-KR" altLang="en-US" sz="4800" spc="-122" dirty="0">
              <a:solidFill>
                <a:srgbClr val="96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EABF355-ECC5-4D77-A6D9-024468C596C7}"/>
              </a:ext>
            </a:extLst>
          </p:cNvPr>
          <p:cNvSpPr txBox="1"/>
          <p:nvPr/>
        </p:nvSpPr>
        <p:spPr>
          <a:xfrm>
            <a:off x="7711263" y="4964310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김명호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3CA921F-ACF7-4D15-A10C-7BF91948A7EE}"/>
              </a:ext>
            </a:extLst>
          </p:cNvPr>
          <p:cNvSpPr txBox="1"/>
          <p:nvPr/>
        </p:nvSpPr>
        <p:spPr>
          <a:xfrm>
            <a:off x="7711263" y="5331760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김세용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1F1A620-06A9-4054-AA59-0D3961443073}"/>
              </a:ext>
            </a:extLst>
          </p:cNvPr>
          <p:cNvSpPr txBox="1"/>
          <p:nvPr/>
        </p:nvSpPr>
        <p:spPr>
          <a:xfrm>
            <a:off x="7702390" y="5699210"/>
            <a:ext cx="677585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김수정</a:t>
            </a:r>
            <a:r>
              <a:rPr lang="en-US" altLang="ko-KR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7711263" y="6059927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서근종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AA5DFD7A-28AE-42A7-8C8C-06DA616D49F0}"/>
              </a:ext>
            </a:extLst>
          </p:cNvPr>
          <p:cNvSpPr txBox="1"/>
          <p:nvPr/>
        </p:nvSpPr>
        <p:spPr>
          <a:xfrm>
            <a:off x="707341" y="2765357"/>
            <a:ext cx="1361527" cy="392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일석</a:t>
            </a:r>
            <a:r>
              <a:rPr lang="en-US" altLang="ko-KR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조 조별과제</a:t>
            </a:r>
            <a:endParaRPr lang="en-US" altLang="ko-KR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="" xmlns:a16="http://schemas.microsoft.com/office/drawing/2014/main" id="{9AAFC6D8-67D1-41F8-A1F6-68C528431517}"/>
              </a:ext>
            </a:extLst>
          </p:cNvPr>
          <p:cNvCxnSpPr>
            <a:cxnSpLocks/>
          </p:cNvCxnSpPr>
          <p:nvPr/>
        </p:nvCxnSpPr>
        <p:spPr>
          <a:xfrm>
            <a:off x="0" y="2602779"/>
            <a:ext cx="4211949" cy="0"/>
          </a:xfrm>
          <a:prstGeom prst="line">
            <a:avLst/>
          </a:prstGeom>
          <a:ln w="8255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82373" y="4964309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송한솔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73500" y="5331760"/>
            <a:ext cx="677585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이소은</a:t>
            </a:r>
            <a:r>
              <a:rPr lang="en-US" altLang="ko-KR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82373" y="5692476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이지훈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73500" y="6059927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정상우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82373" y="6431103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김미진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9316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2468007" cy="862071"/>
            <a:chOff x="5829755" y="870097"/>
            <a:chExt cx="2468007" cy="862071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+mn-ea"/>
                </a:rPr>
                <a:t>06</a:t>
              </a:r>
              <a:endParaRPr lang="ko-KR" altLang="en-US" sz="2925" spc="-244" dirty="0"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1841273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+mn-ea"/>
                </a:rPr>
                <a:t>정보구조설계</a:t>
              </a:r>
              <a:endParaRPr lang="ko-KR" altLang="en-US" sz="2275" spc="-122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8894E22-AC4F-48C8-819C-C98393812AE1}"/>
                </a:ext>
              </a:extLst>
            </p:cNvPr>
            <p:cNvSpPr txBox="1"/>
            <p:nvPr/>
          </p:nvSpPr>
          <p:spPr>
            <a:xfrm>
              <a:off x="6456489" y="1439780"/>
              <a:ext cx="788934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err="1" smtClean="0">
                  <a:latin typeface="+mn-ea"/>
                </a:rPr>
                <a:t>사이트맵</a:t>
              </a:r>
              <a:endParaRPr lang="ko-KR" altLang="en-US" sz="1300" spc="-122" dirty="0">
                <a:latin typeface="+mn-ea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표 36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885526014"/>
              </p:ext>
            </p:extLst>
          </p:nvPr>
        </p:nvGraphicFramePr>
        <p:xfrm>
          <a:off x="307844" y="2937829"/>
          <a:ext cx="9249953" cy="22273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90264">
                  <a:extLst>
                    <a:ext uri="{9D8B030D-6E8A-4147-A177-3AD203B41FA5}">
                      <a16:colId xmlns="" xmlns:a16="http://schemas.microsoft.com/office/drawing/2014/main" val="2600448144"/>
                    </a:ext>
                  </a:extLst>
                </a:gridCol>
                <a:gridCol w="1355188">
                  <a:extLst>
                    <a:ext uri="{9D8B030D-6E8A-4147-A177-3AD203B41FA5}">
                      <a16:colId xmlns="" xmlns:a16="http://schemas.microsoft.com/office/drawing/2014/main" val="2727774998"/>
                    </a:ext>
                  </a:extLst>
                </a:gridCol>
                <a:gridCol w="1726088">
                  <a:extLst>
                    <a:ext uri="{9D8B030D-6E8A-4147-A177-3AD203B41FA5}">
                      <a16:colId xmlns="" xmlns:a16="http://schemas.microsoft.com/office/drawing/2014/main" val="1550316508"/>
                    </a:ext>
                  </a:extLst>
                </a:gridCol>
                <a:gridCol w="1954035">
                  <a:extLst>
                    <a:ext uri="{9D8B030D-6E8A-4147-A177-3AD203B41FA5}">
                      <a16:colId xmlns="" xmlns:a16="http://schemas.microsoft.com/office/drawing/2014/main" val="2231052162"/>
                    </a:ext>
                  </a:extLst>
                </a:gridCol>
                <a:gridCol w="1314768">
                  <a:extLst>
                    <a:ext uri="{9D8B030D-6E8A-4147-A177-3AD203B41FA5}">
                      <a16:colId xmlns="" xmlns:a16="http://schemas.microsoft.com/office/drawing/2014/main" val="584091499"/>
                    </a:ext>
                  </a:extLst>
                </a:gridCol>
                <a:gridCol w="1409610">
                  <a:extLst>
                    <a:ext uri="{9D8B030D-6E8A-4147-A177-3AD203B41FA5}">
                      <a16:colId xmlns="" xmlns:a16="http://schemas.microsoft.com/office/drawing/2014/main" val="3020687862"/>
                    </a:ext>
                  </a:extLst>
                </a:gridCol>
              </a:tblGrid>
              <a:tr h="794773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 smtClean="0"/>
                        <a:t>항공권 예매</a:t>
                      </a:r>
                      <a:endParaRPr lang="ko-KR" altLang="en-US" sz="1400" dirty="0"/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 smtClean="0"/>
                        <a:t>나의 예약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 err="1" smtClean="0"/>
                        <a:t>서비스안내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 smtClean="0"/>
                        <a:t>온라인 면세점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 smtClean="0"/>
                        <a:t>이벤트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 smtClean="0"/>
                        <a:t>제휴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231543325"/>
                  </a:ext>
                </a:extLst>
              </a:tr>
              <a:tr h="1066381"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항공권 예매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이벤트</a:t>
                      </a:r>
                      <a:r>
                        <a:rPr lang="en-US" altLang="ko-KR" sz="1100" dirty="0" smtClean="0"/>
                        <a:t>/</a:t>
                      </a:r>
                      <a:r>
                        <a:rPr lang="ko-KR" altLang="en-US" sz="1100" dirty="0" smtClean="0"/>
                        <a:t>프로모션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운임 및 수수료 안내</a:t>
                      </a:r>
                      <a:endParaRPr lang="en-US" altLang="ko-KR" sz="1100" dirty="0" smtClean="0"/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err="1" smtClean="0"/>
                        <a:t>예약조회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온라인 체크인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부가서비스 추가 구매</a:t>
                      </a:r>
                      <a:endParaRPr lang="ko-KR" altLang="en-US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err="1" smtClean="0"/>
                        <a:t>여행준비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항공편 및 </a:t>
                      </a:r>
                      <a:r>
                        <a:rPr lang="ko-KR" altLang="en-US" sz="1100" dirty="0" err="1" smtClean="0"/>
                        <a:t>공항정보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부가서비스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err="1" smtClean="0"/>
                        <a:t>수하물안내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기내 서비스</a:t>
                      </a:r>
                      <a:endParaRPr lang="ko-KR" altLang="en-US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카테고리</a:t>
                      </a:r>
                      <a:endParaRPr lang="en-US" altLang="ko-KR" sz="1100" dirty="0" smtClean="0"/>
                    </a:p>
                    <a:p>
                      <a:pPr marL="457200" lvl="1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주류</a:t>
                      </a:r>
                      <a:endParaRPr lang="en-US" altLang="ko-KR" sz="1100" dirty="0" smtClean="0"/>
                    </a:p>
                    <a:p>
                      <a:pPr marL="457200" lvl="1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화장품 </a:t>
                      </a:r>
                      <a:r>
                        <a:rPr lang="en-US" altLang="ko-KR" sz="1100" dirty="0" smtClean="0"/>
                        <a:t>&amp; </a:t>
                      </a:r>
                      <a:r>
                        <a:rPr lang="ko-KR" altLang="en-US" sz="1100" dirty="0" smtClean="0"/>
                        <a:t>향수</a:t>
                      </a:r>
                      <a:endParaRPr lang="en-US" altLang="ko-KR" sz="1100" dirty="0" smtClean="0"/>
                    </a:p>
                    <a:p>
                      <a:pPr marL="457200" lvl="1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쥬얼리 </a:t>
                      </a:r>
                      <a:r>
                        <a:rPr lang="en-US" altLang="ko-KR" sz="1100" dirty="0" smtClean="0"/>
                        <a:t>&amp; </a:t>
                      </a:r>
                      <a:r>
                        <a:rPr lang="ko-KR" altLang="en-US" sz="1100" dirty="0" smtClean="0"/>
                        <a:t>선물용품</a:t>
                      </a:r>
                      <a:endParaRPr lang="en-US" altLang="ko-KR" sz="1100" dirty="0" smtClean="0"/>
                    </a:p>
                    <a:p>
                      <a:pPr marL="457200" lvl="1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err="1" smtClean="0"/>
                        <a:t>건강제품류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err="1" smtClean="0"/>
                        <a:t>나의주문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이벤트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이용안내</a:t>
                      </a:r>
                      <a:endParaRPr lang="ko-KR" altLang="en-US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b="1" dirty="0" smtClean="0"/>
                        <a:t>이벤트</a:t>
                      </a:r>
                      <a:r>
                        <a:rPr lang="en-US" altLang="ko-KR" sz="1100" b="1" dirty="0" smtClean="0"/>
                        <a:t>/ </a:t>
                      </a:r>
                      <a:r>
                        <a:rPr lang="ko-KR" altLang="en-US" sz="1100" b="1" dirty="0" smtClean="0"/>
                        <a:t>프로모션</a:t>
                      </a:r>
                      <a:endParaRPr lang="en-US" altLang="ko-KR" sz="1100" b="1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쿠폰</a:t>
                      </a:r>
                      <a:endParaRPr lang="en-US" altLang="ko-KR" sz="1100" dirty="0" smtClean="0"/>
                    </a:p>
                    <a:p>
                      <a:pPr marL="457200" lvl="1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err="1" smtClean="0"/>
                        <a:t>쿠폰안내</a:t>
                      </a:r>
                      <a:endParaRPr lang="en-US" altLang="ko-KR" sz="1100" dirty="0" smtClean="0"/>
                    </a:p>
                    <a:p>
                      <a:pPr marL="457200" lvl="1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err="1" smtClean="0"/>
                        <a:t>쿠폰북</a:t>
                      </a:r>
                      <a:endParaRPr lang="ko-KR" altLang="en-US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1" dirty="0" smtClean="0"/>
                        <a:t>호텔</a:t>
                      </a:r>
                      <a:endParaRPr lang="en-US" altLang="ko-KR" sz="1200" b="1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렌터카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금융 및 여행자보험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smtClean="0"/>
                        <a:t>쇼핑 및 편의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100" dirty="0" err="1" smtClean="0"/>
                        <a:t>액티비티</a:t>
                      </a:r>
                      <a:endParaRPr lang="en-US" altLang="ko-KR" sz="1100" dirty="0" smtClean="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100" dirty="0" smtClean="0"/>
                        <a:t>OTT &amp; WIFI</a:t>
                      </a:r>
                      <a:endParaRPr lang="ko-KR" altLang="en-US" sz="1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7400365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47594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2554954" cy="862071"/>
            <a:chOff x="5829755" y="870097"/>
            <a:chExt cx="2554954" cy="862071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+mn-ea"/>
                </a:rPr>
                <a:t>07</a:t>
              </a:r>
              <a:endParaRPr lang="ko-KR" altLang="en-US" sz="2925" spc="-244" dirty="0"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1928220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+mn-ea"/>
                </a:rPr>
                <a:t>스타일 가이드</a:t>
              </a:r>
              <a:endParaRPr lang="ko-KR" altLang="en-US" sz="2275" spc="-122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8894E22-AC4F-48C8-819C-C98393812AE1}"/>
                </a:ext>
              </a:extLst>
            </p:cNvPr>
            <p:cNvSpPr txBox="1"/>
            <p:nvPr/>
          </p:nvSpPr>
          <p:spPr>
            <a:xfrm>
              <a:off x="6456489" y="1439780"/>
              <a:ext cx="1211678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smtClean="0">
                  <a:latin typeface="+mn-ea"/>
                </a:rPr>
                <a:t>폰트</a:t>
              </a:r>
              <a:r>
                <a:rPr lang="en-US" altLang="ko-KR" sz="1300" spc="-122" dirty="0" smtClean="0">
                  <a:latin typeface="+mn-ea"/>
                </a:rPr>
                <a:t>&amp;</a:t>
              </a:r>
              <a:r>
                <a:rPr lang="ko-KR" altLang="en-US" sz="1300" spc="-122" dirty="0" err="1" smtClean="0">
                  <a:latin typeface="+mn-ea"/>
                </a:rPr>
                <a:t>브랜드색</a:t>
              </a:r>
              <a:endParaRPr lang="ko-KR" altLang="en-US" sz="1300" spc="-122" dirty="0">
                <a:latin typeface="+mn-ea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rcRect r="12566" b="10361"/>
          <a:stretch/>
        </p:blipFill>
        <p:spPr>
          <a:xfrm>
            <a:off x="934578" y="1460830"/>
            <a:ext cx="7942807" cy="507059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859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1915805" cy="592470"/>
            <a:chOff x="5829755" y="870097"/>
            <a:chExt cx="1915805" cy="592470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+mn-ea"/>
                </a:rPr>
                <a:t>08</a:t>
              </a:r>
              <a:endParaRPr lang="ko-KR" altLang="en-US" sz="2925" spc="-244" dirty="0"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1289071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err="1" smtClean="0">
                  <a:latin typeface="+mn-ea"/>
                </a:rPr>
                <a:t>개발시안</a:t>
              </a:r>
              <a:endParaRPr lang="ko-KR" altLang="en-US" sz="2275" spc="-122" dirty="0">
                <a:latin typeface="+mn-ea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034" y="284770"/>
            <a:ext cx="2774567" cy="601734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184" y="284770"/>
            <a:ext cx="2332219" cy="287761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987" y="284770"/>
            <a:ext cx="2154330" cy="292854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986" y="3424180"/>
            <a:ext cx="2261454" cy="235685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449" y="4438850"/>
            <a:ext cx="2842661" cy="217789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8" name="TextBox 27"/>
          <p:cNvSpPr txBox="1"/>
          <p:nvPr/>
        </p:nvSpPr>
        <p:spPr>
          <a:xfrm>
            <a:off x="-2468126" y="1749041"/>
            <a:ext cx="2231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Max-width : 1920px</a:t>
            </a:r>
          </a:p>
          <a:p>
            <a:r>
              <a:rPr lang="en-US" altLang="ko-KR" sz="1600" dirty="0" err="1" smtClean="0"/>
              <a:t>Safe_area</a:t>
            </a:r>
            <a:r>
              <a:rPr lang="en-US" altLang="ko-KR" sz="1600" dirty="0" smtClean="0"/>
              <a:t> : 1200px</a:t>
            </a:r>
          </a:p>
          <a:p>
            <a:r>
              <a:rPr lang="en-US" altLang="ko-KR" sz="1600" dirty="0" smtClean="0"/>
              <a:t>Main </a:t>
            </a:r>
            <a:r>
              <a:rPr lang="ko-KR" altLang="en-US" sz="1600" dirty="0" smtClean="0"/>
              <a:t>컨텐츠 간격 </a:t>
            </a:r>
            <a:r>
              <a:rPr lang="en-US" altLang="ko-KR" sz="1600" dirty="0" smtClean="0"/>
              <a:t>: 50px</a:t>
            </a:r>
            <a:endParaRPr lang="ko-KR" altLang="en-US" sz="1600" dirty="0"/>
          </a:p>
        </p:txBody>
      </p:sp>
    </p:spTree>
    <p:extLst>
      <p:ext uri="{BB962C8B-B14F-4D97-AF65-F5344CB8AC3E}">
        <p14:creationId xmlns="" xmlns:p14="http://schemas.microsoft.com/office/powerpoint/2010/main" val="158977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1AAD277-AC3F-4207-A3E2-7AD907FB9B56}"/>
              </a:ext>
            </a:extLst>
          </p:cNvPr>
          <p:cNvSpPr txBox="1"/>
          <p:nvPr/>
        </p:nvSpPr>
        <p:spPr>
          <a:xfrm>
            <a:off x="617534" y="1109454"/>
            <a:ext cx="2798267" cy="707886"/>
          </a:xfrm>
          <a:prstGeom prst="rect">
            <a:avLst/>
          </a:prstGeom>
          <a:solidFill>
            <a:srgbClr val="BE0000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122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r>
              <a:rPr lang="en-US" altLang="ko-KR" sz="4000" spc="-122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4000" spc="-122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EABF355-ECC5-4D77-A6D9-024468C596C7}"/>
              </a:ext>
            </a:extLst>
          </p:cNvPr>
          <p:cNvSpPr txBox="1"/>
          <p:nvPr/>
        </p:nvSpPr>
        <p:spPr>
          <a:xfrm>
            <a:off x="7711263" y="4964310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김명호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3CA921F-ACF7-4D15-A10C-7BF91948A7EE}"/>
              </a:ext>
            </a:extLst>
          </p:cNvPr>
          <p:cNvSpPr txBox="1"/>
          <p:nvPr/>
        </p:nvSpPr>
        <p:spPr>
          <a:xfrm>
            <a:off x="7711263" y="5331760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김세용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21F1A620-06A9-4054-AA59-0D3961443073}"/>
              </a:ext>
            </a:extLst>
          </p:cNvPr>
          <p:cNvSpPr txBox="1"/>
          <p:nvPr/>
        </p:nvSpPr>
        <p:spPr>
          <a:xfrm>
            <a:off x="7702390" y="5699210"/>
            <a:ext cx="677585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김수정</a:t>
            </a:r>
            <a:r>
              <a:rPr lang="en-US" altLang="ko-KR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7711263" y="6059927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서근종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82373" y="4964309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송한솔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73500" y="5331760"/>
            <a:ext cx="677585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이소은</a:t>
            </a:r>
            <a:r>
              <a:rPr lang="en-US" altLang="ko-KR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82373" y="5692476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이지훈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73500" y="6059927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정상우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6C8ADD5B-4678-49D6-8CF4-41142C0AF235}"/>
              </a:ext>
            </a:extLst>
          </p:cNvPr>
          <p:cNvSpPr txBox="1"/>
          <p:nvPr/>
        </p:nvSpPr>
        <p:spPr>
          <a:xfrm>
            <a:off x="8582373" y="6431103"/>
            <a:ext cx="668712" cy="323493"/>
          </a:xfrm>
          <a:prstGeom prst="roundRect">
            <a:avLst/>
          </a:prstGeom>
          <a:solidFill>
            <a:srgbClr val="D6E4F2"/>
          </a:solidFill>
        </p:spPr>
        <p:txBody>
          <a:bodyPr wrap="none" rtlCol="0">
            <a:spAutoFit/>
          </a:bodyPr>
          <a:lstStyle/>
          <a:p>
            <a:r>
              <a:rPr lang="ko-KR" altLang="en-US" sz="1300" spc="-122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김미진</a:t>
            </a:r>
            <a:endParaRPr lang="ko-KR" altLang="en-US" sz="1300" spc="-122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60193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="" xmlns:a16="http://schemas.microsoft.com/office/drawing/2014/main" id="{26DB3C1E-A629-4EEC-B30B-095381E47294}"/>
              </a:ext>
            </a:extLst>
          </p:cNvPr>
          <p:cNvGrpSpPr/>
          <p:nvPr/>
        </p:nvGrpSpPr>
        <p:grpSpPr>
          <a:xfrm>
            <a:off x="5900776" y="1048249"/>
            <a:ext cx="3344337" cy="862071"/>
            <a:chOff x="5829755" y="870097"/>
            <a:chExt cx="3344337" cy="862071"/>
          </a:xfrm>
        </p:grpSpPr>
        <p:sp>
          <p:nvSpPr>
            <p:cNvPr id="4" name="직사각형 3">
              <a:extLst>
                <a:ext uri="{FF2B5EF4-FFF2-40B4-BE49-F238E27FC236}">
                  <a16:creationId xmlns="" xmlns:a16="http://schemas.microsoft.com/office/drawing/2014/main" id="{611CBEF1-9F5B-4E93-AEBC-D02F4322A7D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05</a:t>
              </a:r>
              <a:endParaRPr lang="ko-KR" altLang="en-US" sz="2925" spc="-244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D9432FBC-37DA-44BF-A6E3-259B063FF58C}"/>
                </a:ext>
              </a:extLst>
            </p:cNvPr>
            <p:cNvSpPr txBox="1"/>
            <p:nvPr/>
          </p:nvSpPr>
          <p:spPr>
            <a:xfrm>
              <a:off x="6456489" y="1020138"/>
              <a:ext cx="2717603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시안 방향성 정의</a:t>
              </a:r>
              <a:r>
                <a:rPr lang="en-US" altLang="ko-KR" sz="2275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(pc)</a:t>
              </a:r>
              <a:endParaRPr lang="ko-KR" altLang="en-US" sz="2275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C30039C3-1160-425F-B04A-4439BAA56777}"/>
                </a:ext>
              </a:extLst>
            </p:cNvPr>
            <p:cNvSpPr txBox="1"/>
            <p:nvPr/>
          </p:nvSpPr>
          <p:spPr>
            <a:xfrm>
              <a:off x="6456489" y="1439780"/>
              <a:ext cx="1631601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경쟁사 홈페이지 참조</a:t>
              </a:r>
              <a:endParaRPr lang="ko-KR" altLang="en-US" sz="1300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="" xmlns:a16="http://schemas.microsoft.com/office/drawing/2014/main" id="{5730BB84-93E2-4B19-8BB9-50E92BB8456F}"/>
              </a:ext>
            </a:extLst>
          </p:cNvPr>
          <p:cNvGrpSpPr/>
          <p:nvPr/>
        </p:nvGrpSpPr>
        <p:grpSpPr>
          <a:xfrm>
            <a:off x="5900776" y="2348059"/>
            <a:ext cx="2468007" cy="862071"/>
            <a:chOff x="5829755" y="870097"/>
            <a:chExt cx="2468007" cy="862071"/>
          </a:xfrm>
        </p:grpSpPr>
        <p:sp>
          <p:nvSpPr>
            <p:cNvPr id="20" name="직사각형 19">
              <a:extLst>
                <a:ext uri="{FF2B5EF4-FFF2-40B4-BE49-F238E27FC236}">
                  <a16:creationId xmlns="" xmlns:a16="http://schemas.microsoft.com/office/drawing/2014/main" id="{C619932E-9C2A-4A97-8E6F-19420BFA5BD3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06</a:t>
              </a:r>
              <a:endParaRPr lang="ko-KR" altLang="en-US" sz="2925" spc="-244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9E24D8DD-229B-4B8D-A9B7-904A9B344884}"/>
                </a:ext>
              </a:extLst>
            </p:cNvPr>
            <p:cNvSpPr txBox="1"/>
            <p:nvPr/>
          </p:nvSpPr>
          <p:spPr>
            <a:xfrm>
              <a:off x="6456489" y="1020138"/>
              <a:ext cx="1841273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정보구조설계</a:t>
              </a:r>
              <a:endParaRPr lang="ko-KR" altLang="en-US" sz="2275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="" xmlns:a16="http://schemas.microsoft.com/office/drawing/2014/main" id="{4250C7C8-3AFB-49D4-B619-70542E1C9F31}"/>
                </a:ext>
              </a:extLst>
            </p:cNvPr>
            <p:cNvSpPr txBox="1"/>
            <p:nvPr/>
          </p:nvSpPr>
          <p:spPr>
            <a:xfrm>
              <a:off x="6456489" y="1439780"/>
              <a:ext cx="1631601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전체 사이트 </a:t>
              </a:r>
              <a:r>
                <a:rPr lang="ko-KR" altLang="en-US" sz="1300" spc="-122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사이트맵</a:t>
              </a:r>
              <a:endParaRPr lang="ko-KR" altLang="en-US" sz="1300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="" xmlns:a16="http://schemas.microsoft.com/office/drawing/2014/main" id="{0E97E8BC-F00D-4178-BAAB-2B95AAB39463}"/>
              </a:ext>
            </a:extLst>
          </p:cNvPr>
          <p:cNvGrpSpPr/>
          <p:nvPr/>
        </p:nvGrpSpPr>
        <p:grpSpPr>
          <a:xfrm>
            <a:off x="5900776" y="3647869"/>
            <a:ext cx="2468007" cy="862071"/>
            <a:chOff x="5829755" y="870097"/>
            <a:chExt cx="2468007" cy="862071"/>
          </a:xfrm>
        </p:grpSpPr>
        <p:sp>
          <p:nvSpPr>
            <p:cNvPr id="24" name="직사각형 23">
              <a:extLst>
                <a:ext uri="{FF2B5EF4-FFF2-40B4-BE49-F238E27FC236}">
                  <a16:creationId xmlns="" xmlns:a16="http://schemas.microsoft.com/office/drawing/2014/main" id="{05B0E4C4-D91F-4E6A-8C28-68685C830301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07</a:t>
              </a:r>
              <a:endParaRPr lang="ko-KR" altLang="en-US" sz="2925" spc="-244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38205DCD-ECB8-4071-B3DD-2C60F3013B31}"/>
                </a:ext>
              </a:extLst>
            </p:cNvPr>
            <p:cNvSpPr txBox="1"/>
            <p:nvPr/>
          </p:nvSpPr>
          <p:spPr>
            <a:xfrm>
              <a:off x="6456489" y="1020138"/>
              <a:ext cx="1841273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스타일가이드</a:t>
              </a:r>
              <a:endParaRPr lang="ko-KR" altLang="en-US" sz="2275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DD999524-8A60-447D-AB13-2FDCA3FB1B4B}"/>
                </a:ext>
              </a:extLst>
            </p:cNvPr>
            <p:cNvSpPr txBox="1"/>
            <p:nvPr/>
          </p:nvSpPr>
          <p:spPr>
            <a:xfrm>
              <a:off x="6456489" y="1439780"/>
              <a:ext cx="1450077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폰트 </a:t>
              </a:r>
              <a:r>
                <a:rPr lang="en-US" altLang="ko-KR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&amp; </a:t>
              </a:r>
              <a:r>
                <a:rPr lang="ko-KR" altLang="en-US" sz="1300" spc="-122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브랜드컬러</a:t>
              </a:r>
              <a:endParaRPr lang="ko-KR" altLang="en-US" sz="1300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="" xmlns:a16="http://schemas.microsoft.com/office/drawing/2014/main" id="{60EF3B92-C675-4C12-B49D-20266AD73D78}"/>
              </a:ext>
            </a:extLst>
          </p:cNvPr>
          <p:cNvGrpSpPr/>
          <p:nvPr/>
        </p:nvGrpSpPr>
        <p:grpSpPr>
          <a:xfrm>
            <a:off x="5900776" y="4947680"/>
            <a:ext cx="1915805" cy="592470"/>
            <a:chOff x="5829755" y="870097"/>
            <a:chExt cx="1915805" cy="592470"/>
          </a:xfrm>
        </p:grpSpPr>
        <p:sp>
          <p:nvSpPr>
            <p:cNvPr id="28" name="직사각형 27">
              <a:extLst>
                <a:ext uri="{FF2B5EF4-FFF2-40B4-BE49-F238E27FC236}">
                  <a16:creationId xmlns="" xmlns:a16="http://schemas.microsoft.com/office/drawing/2014/main" id="{B4FBE666-C547-4B98-9012-3B23C49CD66F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08</a:t>
              </a:r>
              <a:endParaRPr lang="ko-KR" altLang="en-US" sz="2925" spc="-244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2BA8BABB-EA4A-472E-B6D3-E3DD4D5CD3B4}"/>
                </a:ext>
              </a:extLst>
            </p:cNvPr>
            <p:cNvSpPr txBox="1"/>
            <p:nvPr/>
          </p:nvSpPr>
          <p:spPr>
            <a:xfrm>
              <a:off x="6456489" y="1020138"/>
              <a:ext cx="1289071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개발시안</a:t>
              </a:r>
              <a:endParaRPr lang="ko-KR" altLang="en-US" sz="2275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11B63514-E0C4-4663-B01F-2B0A3AF5200D}"/>
              </a:ext>
            </a:extLst>
          </p:cNvPr>
          <p:cNvSpPr txBox="1"/>
          <p:nvPr/>
        </p:nvSpPr>
        <p:spPr>
          <a:xfrm rot="16200000">
            <a:off x="-356319" y="768883"/>
            <a:ext cx="1510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22">
                <a:solidFill>
                  <a:srgbClr val="96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Contents</a:t>
            </a:r>
            <a:endParaRPr lang="ko-KR" altLang="en-US" sz="3200" spc="-122">
              <a:solidFill>
                <a:srgbClr val="96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="" xmlns:a16="http://schemas.microsoft.com/office/drawing/2014/main" id="{26DB3C1E-A629-4EEC-B30B-095381E47294}"/>
              </a:ext>
            </a:extLst>
          </p:cNvPr>
          <p:cNvGrpSpPr/>
          <p:nvPr/>
        </p:nvGrpSpPr>
        <p:grpSpPr>
          <a:xfrm>
            <a:off x="1742784" y="1048249"/>
            <a:ext cx="2966798" cy="862071"/>
            <a:chOff x="5829755" y="870097"/>
            <a:chExt cx="2966798" cy="862071"/>
          </a:xfrm>
        </p:grpSpPr>
        <p:sp>
          <p:nvSpPr>
            <p:cNvPr id="49" name="직사각형 48">
              <a:extLst>
                <a:ext uri="{FF2B5EF4-FFF2-40B4-BE49-F238E27FC236}">
                  <a16:creationId xmlns="" xmlns:a16="http://schemas.microsoft.com/office/drawing/2014/main" id="{611CBEF1-9F5B-4E93-AEBC-D02F4322A7D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ko-KR" altLang="en-US" sz="2925" spc="-244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="" xmlns:a16="http://schemas.microsoft.com/office/drawing/2014/main" id="{D9432FBC-37DA-44BF-A6E3-259B063FF58C}"/>
                </a:ext>
              </a:extLst>
            </p:cNvPr>
            <p:cNvSpPr txBox="1"/>
            <p:nvPr/>
          </p:nvSpPr>
          <p:spPr>
            <a:xfrm>
              <a:off x="6456489" y="1020138"/>
              <a:ext cx="1841273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주제선정이유</a:t>
              </a:r>
              <a:endParaRPr lang="ko-KR" altLang="en-US" sz="2275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="" xmlns:a16="http://schemas.microsoft.com/office/drawing/2014/main" id="{C30039C3-1160-425F-B04A-4439BAA56777}"/>
                </a:ext>
              </a:extLst>
            </p:cNvPr>
            <p:cNvSpPr txBox="1"/>
            <p:nvPr/>
          </p:nvSpPr>
          <p:spPr>
            <a:xfrm>
              <a:off x="6456489" y="1439780"/>
              <a:ext cx="2340064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코로나규제완화 해외애행객증가</a:t>
              </a:r>
              <a:endParaRPr lang="ko-KR" altLang="en-US" sz="1300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="" xmlns:a16="http://schemas.microsoft.com/office/drawing/2014/main" id="{5730BB84-93E2-4B19-8BB9-50E92BB8456F}"/>
              </a:ext>
            </a:extLst>
          </p:cNvPr>
          <p:cNvGrpSpPr/>
          <p:nvPr/>
        </p:nvGrpSpPr>
        <p:grpSpPr>
          <a:xfrm>
            <a:off x="1742784" y="2348059"/>
            <a:ext cx="2856190" cy="862071"/>
            <a:chOff x="5829755" y="870097"/>
            <a:chExt cx="2856190" cy="862071"/>
          </a:xfrm>
        </p:grpSpPr>
        <p:sp>
          <p:nvSpPr>
            <p:cNvPr id="53" name="직사각형 52">
              <a:extLst>
                <a:ext uri="{FF2B5EF4-FFF2-40B4-BE49-F238E27FC236}">
                  <a16:creationId xmlns="" xmlns:a16="http://schemas.microsoft.com/office/drawing/2014/main" id="{C619932E-9C2A-4A97-8E6F-19420BFA5BD3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ko-KR" altLang="en-US" sz="2925" spc="-244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9E24D8DD-229B-4B8D-A9B7-904A9B344884}"/>
                </a:ext>
              </a:extLst>
            </p:cNvPr>
            <p:cNvSpPr txBox="1"/>
            <p:nvPr/>
          </p:nvSpPr>
          <p:spPr>
            <a:xfrm>
              <a:off x="6456489" y="1020138"/>
              <a:ext cx="1565172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트렌드조사</a:t>
              </a:r>
              <a:endParaRPr lang="ko-KR" altLang="en-US" sz="2275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="" xmlns:a16="http://schemas.microsoft.com/office/drawing/2014/main" id="{4250C7C8-3AFB-49D4-B619-70542E1C9F31}"/>
                </a:ext>
              </a:extLst>
            </p:cNvPr>
            <p:cNvSpPr txBox="1"/>
            <p:nvPr/>
          </p:nvSpPr>
          <p:spPr>
            <a:xfrm>
              <a:off x="6456489" y="1439780"/>
              <a:ext cx="222945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예약사이트</a:t>
              </a:r>
              <a:r>
                <a:rPr lang="ko-KR" altLang="en-US" sz="1300" spc="-122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및 대형사이트조사</a:t>
              </a:r>
              <a:endParaRPr lang="ko-KR" altLang="en-US" sz="1300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="" xmlns:a16="http://schemas.microsoft.com/office/drawing/2014/main" id="{0E97E8BC-F00D-4178-BAAB-2B95AAB39463}"/>
              </a:ext>
            </a:extLst>
          </p:cNvPr>
          <p:cNvGrpSpPr/>
          <p:nvPr/>
        </p:nvGrpSpPr>
        <p:grpSpPr>
          <a:xfrm>
            <a:off x="1742784" y="3647869"/>
            <a:ext cx="2550146" cy="862071"/>
            <a:chOff x="5829755" y="870097"/>
            <a:chExt cx="2550146" cy="862071"/>
          </a:xfrm>
        </p:grpSpPr>
        <p:sp>
          <p:nvSpPr>
            <p:cNvPr id="57" name="직사각형 56">
              <a:extLst>
                <a:ext uri="{FF2B5EF4-FFF2-40B4-BE49-F238E27FC236}">
                  <a16:creationId xmlns="" xmlns:a16="http://schemas.microsoft.com/office/drawing/2014/main" id="{05B0E4C4-D91F-4E6A-8C28-68685C830301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ko-KR" altLang="en-US" sz="2925" spc="-244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="" xmlns:a16="http://schemas.microsoft.com/office/drawing/2014/main" id="{38205DCD-ECB8-4071-B3DD-2C60F3013B31}"/>
                </a:ext>
              </a:extLst>
            </p:cNvPr>
            <p:cNvSpPr txBox="1"/>
            <p:nvPr/>
          </p:nvSpPr>
          <p:spPr>
            <a:xfrm>
              <a:off x="6456489" y="1020138"/>
              <a:ext cx="1923412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시장환경 조사</a:t>
              </a:r>
              <a:endParaRPr lang="ko-KR" altLang="en-US" sz="2275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="" xmlns:a16="http://schemas.microsoft.com/office/drawing/2014/main" id="{DD999524-8A60-447D-AB13-2FDCA3FB1B4B}"/>
                </a:ext>
              </a:extLst>
            </p:cNvPr>
            <p:cNvSpPr txBox="1"/>
            <p:nvPr/>
          </p:nvSpPr>
          <p:spPr>
            <a:xfrm>
              <a:off x="6456489" y="1439780"/>
              <a:ext cx="1625188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코로나 </a:t>
              </a:r>
              <a:r>
                <a:rPr lang="ko-KR" altLang="en-US" sz="1300" spc="-122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이전이후</a:t>
              </a:r>
              <a:r>
                <a:rPr lang="ko-KR" altLang="en-US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현황</a:t>
              </a:r>
              <a:endParaRPr lang="ko-KR" altLang="en-US" sz="1300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="" xmlns:a16="http://schemas.microsoft.com/office/drawing/2014/main" id="{60EF3B92-C675-4C12-B49D-20266AD73D78}"/>
              </a:ext>
            </a:extLst>
          </p:cNvPr>
          <p:cNvGrpSpPr/>
          <p:nvPr/>
        </p:nvGrpSpPr>
        <p:grpSpPr>
          <a:xfrm>
            <a:off x="1742784" y="4947680"/>
            <a:ext cx="2417352" cy="862071"/>
            <a:chOff x="5829755" y="870097"/>
            <a:chExt cx="2417352" cy="862071"/>
          </a:xfrm>
        </p:grpSpPr>
        <p:sp>
          <p:nvSpPr>
            <p:cNvPr id="61" name="직사각형 60">
              <a:extLst>
                <a:ext uri="{FF2B5EF4-FFF2-40B4-BE49-F238E27FC236}">
                  <a16:creationId xmlns="" xmlns:a16="http://schemas.microsoft.com/office/drawing/2014/main" id="{B4FBE666-C547-4B98-9012-3B23C49CD66F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ko-KR" altLang="en-US" sz="2925" spc="-244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="" xmlns:a16="http://schemas.microsoft.com/office/drawing/2014/main" id="{2BA8BABB-EA4A-472E-B6D3-E3DD4D5CD3B4}"/>
                </a:ext>
              </a:extLst>
            </p:cNvPr>
            <p:cNvSpPr txBox="1"/>
            <p:nvPr/>
          </p:nvSpPr>
          <p:spPr>
            <a:xfrm>
              <a:off x="6456489" y="1020138"/>
              <a:ext cx="1565172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경쟁사조사</a:t>
              </a:r>
              <a:endParaRPr lang="ko-KR" altLang="en-US" sz="2275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="" xmlns:a16="http://schemas.microsoft.com/office/drawing/2014/main" id="{DA615246-1E58-4C34-8F62-B62E35F3EDDE}"/>
                </a:ext>
              </a:extLst>
            </p:cNvPr>
            <p:cNvSpPr txBox="1"/>
            <p:nvPr/>
          </p:nvSpPr>
          <p:spPr>
            <a:xfrm>
              <a:off x="6456489" y="1439780"/>
              <a:ext cx="1790618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1) </a:t>
              </a:r>
              <a:r>
                <a:rPr lang="ko-KR" altLang="en-US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제주에어 </a:t>
              </a:r>
              <a:r>
                <a:rPr lang="en-US" altLang="ko-KR" sz="1300" spc="-122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300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2) </a:t>
              </a:r>
              <a:r>
                <a:rPr lang="ko-KR" altLang="en-US" sz="1300" spc="-122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에어서울</a:t>
              </a:r>
              <a:endParaRPr lang="ko-KR" altLang="en-US" sz="1300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107687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2966798" cy="862071"/>
            <a:chOff x="5829755" y="870097"/>
            <a:chExt cx="2966798" cy="862071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ko-KR" altLang="en-US" sz="2925" spc="-244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1923412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주제선정</a:t>
              </a:r>
              <a:r>
                <a:rPr lang="ko-KR" altLang="en-US" sz="2275" spc="-122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이유</a:t>
              </a:r>
              <a:endParaRPr lang="ko-KR" altLang="en-US" sz="2275" spc="-122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8894E22-AC4F-48C8-819C-C98393812AE1}"/>
                </a:ext>
              </a:extLst>
            </p:cNvPr>
            <p:cNvSpPr txBox="1"/>
            <p:nvPr/>
          </p:nvSpPr>
          <p:spPr>
            <a:xfrm>
              <a:off x="6456489" y="1439780"/>
              <a:ext cx="2340064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코로나규제완화 해외애행객증가</a:t>
              </a: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61430" y="5745193"/>
            <a:ext cx="8937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항공사들은 탑승객들을 점유하기 위한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여러 프로모션을 준비</a:t>
            </a:r>
            <a:endParaRPr lang="en-US" altLang="ko-KR" sz="20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코로나로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인해 변화된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항공시장에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맞춰 웹 사이트를 </a:t>
            </a:r>
            <a:r>
              <a:rPr lang="ko-KR" altLang="en-US" sz="2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제작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723037" y="1774292"/>
            <a:ext cx="2829262" cy="3312200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ko-KR" altLang="en-US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경제적 원인</a:t>
            </a:r>
            <a:endParaRPr lang="en-US" altLang="ko-KR" sz="24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ctr">
              <a:buFont typeface="Wingdings" panose="05000000000000000000" pitchFamily="2" charset="2"/>
              <a:buChar char="§"/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여행객이 늘어남에 따라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항공권 가격이 상승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국제정세로 물가상승까지 더해져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저가항공의 구매 선호도 증가</a:t>
            </a:r>
            <a:r>
              <a:rPr lang="en-US" altLang="ko-KR" dirty="0" smtClean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dirty="0">
              <a:solidFill>
                <a:schemeClr val="tx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306684" y="1777469"/>
            <a:ext cx="3246775" cy="3341668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트렌드 변화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ctr">
              <a:buFont typeface="Wingdings" panose="05000000000000000000" pitchFamily="2" charset="2"/>
              <a:buChar char="§"/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여행사 위주에서 홈쇼핑</a:t>
            </a:r>
            <a:r>
              <a:rPr lang="en-US" altLang="ko-KR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OTA, </a:t>
            </a:r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소셜커머스</a:t>
            </a:r>
            <a:r>
              <a:rPr lang="en-US" altLang="ko-KR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저가항공사등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구매채널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다분화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패키지 구매율 하락과 개별 </a:t>
            </a:r>
            <a:r>
              <a:rPr lang="ko-KR" altLang="en-US" dirty="0" err="1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맞춤여행</a:t>
            </a:r>
            <a:r>
              <a:rPr lang="en-US" altLang="ko-KR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 err="1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혼여행등</a:t>
            </a:r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자유여행 증가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7844" y="1774292"/>
            <a:ext cx="2829262" cy="3412569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indent="-342900" algn="ctr"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코로나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19 </a:t>
            </a:r>
            <a:r>
              <a:rPr lang="en-US" altLang="ko-KR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ko-KR" altLang="en-US" sz="2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규제완화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algn="ctr">
              <a:buFont typeface="Wingdings" panose="05000000000000000000" pitchFamily="2" charset="2"/>
              <a:buChar char="§"/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정부와 </a:t>
            </a:r>
            <a:r>
              <a:rPr lang="ko-KR" altLang="en-US" dirty="0" err="1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해외각국의</a:t>
            </a:r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코로나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규제완화정책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일본의 비자면제</a:t>
            </a:r>
            <a:r>
              <a:rPr lang="en-US" altLang="ko-KR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일부 국가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노선 운항 </a:t>
            </a: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확대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7988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2862602" cy="862071"/>
            <a:chOff x="5829755" y="870097"/>
            <a:chExt cx="2862602" cy="862071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+mn-ea"/>
                </a:rPr>
                <a:t>02</a:t>
              </a:r>
              <a:endParaRPr lang="ko-KR" altLang="en-US" sz="2925" spc="-244" dirty="0"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1652119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+mn-ea"/>
                </a:rPr>
                <a:t>트렌드 조사</a:t>
              </a:r>
              <a:endParaRPr lang="ko-KR" altLang="en-US" sz="2275" spc="-122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8894E22-AC4F-48C8-819C-C98393812AE1}"/>
                </a:ext>
              </a:extLst>
            </p:cNvPr>
            <p:cNvSpPr txBox="1"/>
            <p:nvPr/>
          </p:nvSpPr>
          <p:spPr>
            <a:xfrm>
              <a:off x="6456489" y="1439780"/>
              <a:ext cx="2235868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err="1">
                  <a:latin typeface="+mn-ea"/>
                </a:rPr>
                <a:t>예약사이트</a:t>
              </a:r>
              <a:r>
                <a:rPr lang="ko-KR" altLang="en-US" sz="1300" spc="-122" dirty="0">
                  <a:latin typeface="+mn-ea"/>
                </a:rPr>
                <a:t> 및 대형사이트조사</a:t>
              </a: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3"/>
          <p:cNvSpPr txBox="1">
            <a:spLocks/>
          </p:cNvSpPr>
          <p:nvPr/>
        </p:nvSpPr>
        <p:spPr>
          <a:xfrm>
            <a:off x="621211" y="1414931"/>
            <a:ext cx="4257898" cy="84595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latin typeface="+mn-ea"/>
              </a:rPr>
              <a:t>프로젝트 주제에 맞춰 관련된 </a:t>
            </a:r>
            <a:r>
              <a:rPr lang="ko-KR" altLang="en-US" sz="1800" dirty="0" err="1" smtClean="0">
                <a:latin typeface="+mn-ea"/>
              </a:rPr>
              <a:t>예약사이트</a:t>
            </a:r>
            <a:r>
              <a:rPr lang="ko-KR" altLang="en-US" sz="1800" dirty="0" smtClean="0">
                <a:latin typeface="+mn-ea"/>
              </a:rPr>
              <a:t> 및 대형사이트조사</a:t>
            </a:r>
            <a:endParaRPr lang="en-US" altLang="ko-KR" sz="1800" dirty="0">
              <a:latin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52434" y="2169213"/>
            <a:ext cx="4684542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+mn-ea"/>
              </a:rPr>
              <a:t>1) </a:t>
            </a:r>
            <a:r>
              <a:rPr lang="ko-KR" altLang="en-US" dirty="0">
                <a:latin typeface="+mn-ea"/>
              </a:rPr>
              <a:t>메인 이미지 </a:t>
            </a:r>
          </a:p>
          <a:p>
            <a:r>
              <a:rPr lang="ko-KR" altLang="en-US" sz="1600" dirty="0" err="1">
                <a:latin typeface="+mn-ea"/>
              </a:rPr>
              <a:t>화면전체를</a:t>
            </a:r>
            <a:r>
              <a:rPr lang="ko-KR" altLang="en-US" sz="1600" dirty="0">
                <a:latin typeface="+mn-ea"/>
              </a:rPr>
              <a:t> 채우는 슬라이드 이미지 사용 </a:t>
            </a:r>
          </a:p>
          <a:p>
            <a:r>
              <a:rPr lang="en-US" altLang="ko-KR" sz="1600" dirty="0">
                <a:latin typeface="+mn-ea"/>
              </a:rPr>
              <a:t>-&gt; </a:t>
            </a:r>
            <a:r>
              <a:rPr lang="ko-KR" altLang="en-US" sz="1600" dirty="0">
                <a:latin typeface="+mn-ea"/>
              </a:rPr>
              <a:t>현재 진행중인 이벤트 </a:t>
            </a:r>
            <a:r>
              <a:rPr lang="ko-KR" altLang="en-US" sz="1600" dirty="0" smtClean="0">
                <a:latin typeface="+mn-ea"/>
              </a:rPr>
              <a:t>혹은 여행지 한눈에 </a:t>
            </a:r>
            <a:r>
              <a:rPr lang="ko-KR" altLang="en-US" sz="1600" dirty="0">
                <a:latin typeface="+mn-ea"/>
              </a:rPr>
              <a:t>파악 가능</a:t>
            </a:r>
          </a:p>
          <a:p>
            <a:endParaRPr lang="ko-KR" altLang="en-US" sz="1600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2) </a:t>
            </a:r>
            <a:r>
              <a:rPr lang="ko-KR" altLang="en-US" dirty="0">
                <a:latin typeface="+mn-ea"/>
              </a:rPr>
              <a:t>폰트</a:t>
            </a:r>
          </a:p>
          <a:p>
            <a:r>
              <a:rPr lang="ko-KR" altLang="en-US" sz="1600" dirty="0">
                <a:latin typeface="+mn-ea"/>
              </a:rPr>
              <a:t>심플하고 깔끔한 디자인의 고딕 </a:t>
            </a:r>
            <a:r>
              <a:rPr lang="en-US" altLang="ko-KR" sz="1600" dirty="0">
                <a:latin typeface="+mn-ea"/>
              </a:rPr>
              <a:t>Noto Sans </a:t>
            </a:r>
            <a:r>
              <a:rPr lang="ko-KR" altLang="en-US" sz="1600" dirty="0">
                <a:latin typeface="+mn-ea"/>
              </a:rPr>
              <a:t>사용 </a:t>
            </a:r>
          </a:p>
          <a:p>
            <a:r>
              <a:rPr lang="ko-KR" altLang="en-US" sz="1600" dirty="0">
                <a:latin typeface="+mn-ea"/>
              </a:rPr>
              <a:t>컬러는 </a:t>
            </a:r>
            <a:r>
              <a:rPr lang="ko-KR" altLang="en-US" sz="1600" dirty="0" err="1">
                <a:latin typeface="+mn-ea"/>
              </a:rPr>
              <a:t>브랜드컬러</a:t>
            </a:r>
            <a:r>
              <a:rPr lang="ko-KR" altLang="en-US" sz="1600" dirty="0">
                <a:latin typeface="+mn-ea"/>
              </a:rPr>
              <a:t> 사용 </a:t>
            </a:r>
          </a:p>
          <a:p>
            <a:endParaRPr lang="ko-KR" altLang="en-US" sz="1600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3) GNB</a:t>
            </a:r>
            <a:r>
              <a:rPr lang="ko-KR" altLang="en-US" dirty="0">
                <a:latin typeface="+mn-ea"/>
              </a:rPr>
              <a:t>메뉴 </a:t>
            </a:r>
          </a:p>
          <a:p>
            <a:r>
              <a:rPr lang="ko-KR" altLang="en-US" sz="1600" dirty="0" err="1">
                <a:latin typeface="+mn-ea"/>
              </a:rPr>
              <a:t>호버시</a:t>
            </a:r>
            <a:r>
              <a:rPr lang="en-US" altLang="ko-KR" sz="1600" dirty="0">
                <a:latin typeface="+mn-ea"/>
              </a:rPr>
              <a:t>,  </a:t>
            </a:r>
            <a:r>
              <a:rPr lang="ko-KR" altLang="en-US" sz="1600" dirty="0" err="1" smtClean="0">
                <a:latin typeface="+mn-ea"/>
              </a:rPr>
              <a:t>서브메뉴</a:t>
            </a:r>
            <a:r>
              <a:rPr lang="ko-KR" altLang="en-US" sz="1600" dirty="0" smtClean="0">
                <a:latin typeface="+mn-ea"/>
              </a:rPr>
              <a:t> 노출</a:t>
            </a:r>
            <a:endParaRPr lang="en-US" altLang="ko-KR" sz="1600" dirty="0" smtClean="0">
              <a:latin typeface="+mn-ea"/>
            </a:endParaRPr>
          </a:p>
          <a:p>
            <a:endParaRPr lang="ko-KR" altLang="en-US" sz="1600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4) </a:t>
            </a:r>
            <a:r>
              <a:rPr lang="ko-KR" altLang="en-US" dirty="0" err="1">
                <a:latin typeface="+mn-ea"/>
              </a:rPr>
              <a:t>픽토그램</a:t>
            </a:r>
            <a:endParaRPr lang="ko-KR" altLang="en-US" dirty="0">
              <a:latin typeface="+mn-ea"/>
            </a:endParaRPr>
          </a:p>
          <a:p>
            <a:r>
              <a:rPr lang="ko-KR" altLang="en-US" sz="1600" dirty="0">
                <a:latin typeface="+mn-ea"/>
              </a:rPr>
              <a:t>전달하고자하는 정보와 관련된 </a:t>
            </a:r>
            <a:r>
              <a:rPr lang="ko-KR" altLang="en-US" sz="1600" dirty="0" err="1">
                <a:latin typeface="+mn-ea"/>
              </a:rPr>
              <a:t>픽토그램</a:t>
            </a:r>
            <a:r>
              <a:rPr lang="ko-KR" altLang="en-US" sz="1600" dirty="0">
                <a:latin typeface="+mn-ea"/>
              </a:rPr>
              <a:t> 사용</a:t>
            </a:r>
            <a:r>
              <a:rPr lang="en-US" altLang="ko-KR" sz="1600" dirty="0">
                <a:latin typeface="+mn-ea"/>
              </a:rPr>
              <a:t>. </a:t>
            </a:r>
          </a:p>
          <a:p>
            <a:r>
              <a:rPr lang="en-US" altLang="ko-KR" sz="1600" dirty="0">
                <a:latin typeface="+mn-ea"/>
              </a:rPr>
              <a:t>-&gt;</a:t>
            </a:r>
            <a:r>
              <a:rPr lang="ko-KR" altLang="en-US" sz="1600" dirty="0">
                <a:latin typeface="+mn-ea"/>
              </a:rPr>
              <a:t>누구나 </a:t>
            </a:r>
            <a:r>
              <a:rPr lang="ko-KR" altLang="en-US" sz="1600" dirty="0" err="1">
                <a:latin typeface="+mn-ea"/>
              </a:rPr>
              <a:t>알아볼수</a:t>
            </a:r>
            <a:r>
              <a:rPr lang="ko-KR" altLang="en-US" sz="1600" dirty="0">
                <a:latin typeface="+mn-ea"/>
              </a:rPr>
              <a:t> 있는 핵심적은 </a:t>
            </a:r>
            <a:r>
              <a:rPr lang="ko-KR" altLang="en-US" sz="1600" dirty="0" smtClean="0">
                <a:latin typeface="+mn-ea"/>
              </a:rPr>
              <a:t>이미지</a:t>
            </a:r>
            <a:endParaRPr lang="en-US" altLang="ko-KR" sz="1600" dirty="0" smtClean="0">
              <a:latin typeface="+mn-ea"/>
            </a:endParaRPr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dirty="0" smtClean="0">
                <a:latin typeface="+mn-ea"/>
              </a:rPr>
              <a:t>5) </a:t>
            </a:r>
            <a:r>
              <a:rPr lang="ko-KR" altLang="en-US" dirty="0" smtClean="0">
                <a:latin typeface="+mn-ea"/>
              </a:rPr>
              <a:t>상단 </a:t>
            </a:r>
            <a:r>
              <a:rPr lang="ko-KR" altLang="en-US" dirty="0" err="1" smtClean="0">
                <a:latin typeface="+mn-ea"/>
              </a:rPr>
              <a:t>광고바</a:t>
            </a:r>
            <a:r>
              <a:rPr lang="en-US" altLang="ko-KR" dirty="0" smtClean="0">
                <a:latin typeface="+mn-ea"/>
              </a:rPr>
              <a:t>( or </a:t>
            </a:r>
            <a:r>
              <a:rPr lang="ko-KR" altLang="en-US" dirty="0" smtClean="0">
                <a:latin typeface="+mn-ea"/>
              </a:rPr>
              <a:t>중요공지사항</a:t>
            </a:r>
            <a:r>
              <a:rPr lang="en-US" altLang="ko-KR" dirty="0" smtClean="0">
                <a:latin typeface="+mn-ea"/>
              </a:rPr>
              <a:t>)</a:t>
            </a:r>
            <a:endParaRPr lang="ko-KR" altLang="en-US" dirty="0">
              <a:latin typeface="+mn-ea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 cstate="print"/>
          <a:srcRect r="7968"/>
          <a:stretch/>
        </p:blipFill>
        <p:spPr>
          <a:xfrm>
            <a:off x="5054832" y="233516"/>
            <a:ext cx="2236750" cy="219833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 cstate="print"/>
          <a:srcRect l="6755"/>
          <a:stretch/>
        </p:blipFill>
        <p:spPr>
          <a:xfrm>
            <a:off x="6518625" y="233516"/>
            <a:ext cx="3128452" cy="2198336"/>
          </a:xfrm>
          <a:prstGeom prst="rect">
            <a:avLst/>
          </a:prstGeom>
          <a:ln>
            <a:noFill/>
          </a:ln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063227" y="2522527"/>
            <a:ext cx="3583850" cy="228390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063227" y="4897107"/>
            <a:ext cx="3584860" cy="17404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629371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2554954" cy="862071"/>
            <a:chOff x="5829755" y="870097"/>
            <a:chExt cx="2554954" cy="862071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+mn-ea"/>
                </a:rPr>
                <a:t>03</a:t>
              </a:r>
              <a:endParaRPr lang="ko-KR" altLang="en-US" sz="2925" spc="-244" dirty="0"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1928220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+mn-ea"/>
                </a:rPr>
                <a:t>시장환경 조사</a:t>
              </a:r>
              <a:endParaRPr lang="ko-KR" altLang="en-US" sz="2275" spc="-122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8894E22-AC4F-48C8-819C-C98393812AE1}"/>
                </a:ext>
              </a:extLst>
            </p:cNvPr>
            <p:cNvSpPr txBox="1"/>
            <p:nvPr/>
          </p:nvSpPr>
          <p:spPr>
            <a:xfrm>
              <a:off x="6456489" y="1439780"/>
              <a:ext cx="1786643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spc="-122" dirty="0" smtClean="0">
                  <a:latin typeface="+mn-ea"/>
                </a:rPr>
                <a:t>1) </a:t>
              </a:r>
              <a:r>
                <a:rPr lang="ko-KR" altLang="en-US" sz="1300" spc="-122" dirty="0" smtClean="0">
                  <a:latin typeface="+mn-ea"/>
                </a:rPr>
                <a:t>코로나 이전 항공시장</a:t>
              </a:r>
              <a:endParaRPr lang="ko-KR" altLang="en-US" sz="1300" spc="-122" dirty="0">
                <a:latin typeface="+mn-ea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t="19561"/>
          <a:stretch/>
        </p:blipFill>
        <p:spPr>
          <a:xfrm>
            <a:off x="5401847" y="1409539"/>
            <a:ext cx="4107323" cy="210454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b="29673"/>
          <a:stretch/>
        </p:blipFill>
        <p:spPr>
          <a:xfrm>
            <a:off x="421052" y="3732388"/>
            <a:ext cx="9088118" cy="280714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34577" y="1478143"/>
            <a:ext cx="446726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+mn-ea"/>
              </a:rPr>
              <a:t>코로나 </a:t>
            </a:r>
            <a:r>
              <a:rPr lang="ko-KR" altLang="en-US" dirty="0" err="1" smtClean="0">
                <a:latin typeface="+mn-ea"/>
              </a:rPr>
              <a:t>발생이후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해외 </a:t>
            </a:r>
            <a:r>
              <a:rPr lang="ko-KR" altLang="en-US" dirty="0" err="1" smtClean="0">
                <a:latin typeface="+mn-ea"/>
              </a:rPr>
              <a:t>출국자수</a:t>
            </a:r>
            <a:r>
              <a:rPr lang="ko-KR" altLang="en-US" dirty="0" smtClean="0">
                <a:latin typeface="+mn-ea"/>
              </a:rPr>
              <a:t> </a:t>
            </a:r>
            <a:r>
              <a:rPr lang="ko-KR" altLang="en-US" dirty="0" err="1" smtClean="0">
                <a:latin typeface="+mn-ea"/>
              </a:rPr>
              <a:t>최저기록</a:t>
            </a:r>
            <a:r>
              <a:rPr lang="en-US" altLang="ko-KR" dirty="0" smtClean="0">
                <a:latin typeface="+mn-ea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+mn-ea"/>
              </a:rPr>
              <a:t>국내에 비해 해외 </a:t>
            </a:r>
            <a:r>
              <a:rPr lang="ko-KR" altLang="en-US" dirty="0" err="1" smtClean="0">
                <a:latin typeface="+mn-ea"/>
              </a:rPr>
              <a:t>언급량은</a:t>
            </a:r>
            <a:r>
              <a:rPr lang="ko-KR" altLang="en-US" dirty="0" smtClean="0">
                <a:latin typeface="+mn-ea"/>
              </a:rPr>
              <a:t> 크게 감소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+mn-ea"/>
              </a:rPr>
              <a:t>해외여행 불만</a:t>
            </a:r>
            <a:r>
              <a:rPr lang="en-US" altLang="ko-KR" dirty="0" smtClean="0">
                <a:latin typeface="+mn-ea"/>
              </a:rPr>
              <a:t>/</a:t>
            </a:r>
            <a:r>
              <a:rPr lang="ko-KR" altLang="en-US" dirty="0" smtClean="0">
                <a:latin typeface="+mn-ea"/>
              </a:rPr>
              <a:t>요구사항 </a:t>
            </a:r>
            <a:r>
              <a:rPr lang="ko-KR" altLang="en-US" dirty="0" err="1" smtClean="0">
                <a:latin typeface="+mn-ea"/>
              </a:rPr>
              <a:t>언급량</a:t>
            </a:r>
            <a:r>
              <a:rPr lang="ko-KR" altLang="en-US" dirty="0" smtClean="0">
                <a:latin typeface="+mn-ea"/>
              </a:rPr>
              <a:t> 증가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en-US" altLang="ko-KR" sz="1600" dirty="0" smtClean="0">
                <a:latin typeface="+mn-ea"/>
              </a:rPr>
              <a:t>- </a:t>
            </a:r>
            <a:r>
              <a:rPr lang="ko-KR" altLang="en-US" sz="1600" dirty="0" smtClean="0">
                <a:latin typeface="+mn-ea"/>
              </a:rPr>
              <a:t>코로나로 인한 환불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err="1" smtClean="0">
                <a:latin typeface="+mn-ea"/>
              </a:rPr>
              <a:t>방역지침</a:t>
            </a:r>
            <a:r>
              <a:rPr lang="en-US" altLang="ko-KR" sz="1600" dirty="0" smtClean="0">
                <a:latin typeface="+mn-ea"/>
              </a:rPr>
              <a:t>,</a:t>
            </a:r>
          </a:p>
          <a:p>
            <a:pPr lvl="1"/>
            <a:r>
              <a:rPr lang="ko-KR" altLang="en-US" sz="1600" dirty="0" smtClean="0">
                <a:latin typeface="+mn-ea"/>
              </a:rPr>
              <a:t>동양인 인종차별 등</a:t>
            </a:r>
            <a:endParaRPr lang="en-US" altLang="ko-KR" sz="1600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 smtClean="0">
              <a:latin typeface="+mn-ea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6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2554954" cy="862071"/>
            <a:chOff x="5829755" y="870097"/>
            <a:chExt cx="2554954" cy="862071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+mn-ea"/>
                </a:rPr>
                <a:t>03</a:t>
              </a:r>
              <a:endParaRPr lang="ko-KR" altLang="en-US" sz="2925" spc="-244" dirty="0"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1928220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+mn-ea"/>
                </a:rPr>
                <a:t>시장환경 조사</a:t>
              </a:r>
              <a:endParaRPr lang="ko-KR" altLang="en-US" sz="2275" spc="-122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8894E22-AC4F-48C8-819C-C98393812AE1}"/>
                </a:ext>
              </a:extLst>
            </p:cNvPr>
            <p:cNvSpPr txBox="1"/>
            <p:nvPr/>
          </p:nvSpPr>
          <p:spPr>
            <a:xfrm>
              <a:off x="6456489" y="1439780"/>
              <a:ext cx="183030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spc="-122" dirty="0" smtClean="0">
                  <a:latin typeface="+mn-ea"/>
                </a:rPr>
                <a:t>2) </a:t>
              </a:r>
              <a:r>
                <a:rPr lang="ko-KR" altLang="en-US" sz="1300" spc="-122" dirty="0" smtClean="0">
                  <a:latin typeface="+mn-ea"/>
                </a:rPr>
                <a:t>코로나 이후 항공시장</a:t>
              </a:r>
              <a:endParaRPr lang="ko-KR" altLang="en-US" sz="1300" spc="-122" dirty="0">
                <a:latin typeface="+mn-ea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34579" y="1478143"/>
            <a:ext cx="4467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+mn-ea"/>
              </a:rPr>
              <a:t>정부의 국제선 단계별 완화</a:t>
            </a:r>
            <a:endParaRPr lang="en-US" altLang="ko-KR" dirty="0" smtClean="0">
              <a:latin typeface="+mn-ea"/>
            </a:endParaRPr>
          </a:p>
          <a:p>
            <a:endParaRPr lang="en-US" altLang="ko-KR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+mn-ea"/>
              </a:rPr>
              <a:t>소셜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해외여행 </a:t>
            </a:r>
            <a:r>
              <a:rPr lang="ko-KR" altLang="en-US" dirty="0" err="1">
                <a:latin typeface="+mn-ea"/>
              </a:rPr>
              <a:t>버즈량은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22</a:t>
            </a:r>
            <a:r>
              <a:rPr lang="ko-KR" altLang="en-US" dirty="0">
                <a:latin typeface="+mn-ea"/>
              </a:rPr>
              <a:t>년 이후 증가세를 보임 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2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n-ea"/>
              </a:rPr>
              <a:t>구글트렌드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규제가 풀린 </a:t>
            </a:r>
            <a:r>
              <a:rPr lang="en-US" altLang="ko-KR" dirty="0">
                <a:latin typeface="+mn-ea"/>
              </a:rPr>
              <a:t>22</a:t>
            </a:r>
            <a:r>
              <a:rPr lang="ko-KR" altLang="en-US" dirty="0">
                <a:latin typeface="+mn-ea"/>
              </a:rPr>
              <a:t>년 </a:t>
            </a:r>
            <a:r>
              <a:rPr lang="en-US" altLang="ko-KR" dirty="0">
                <a:latin typeface="+mn-ea"/>
              </a:rPr>
              <a:t>4</a:t>
            </a:r>
            <a:r>
              <a:rPr lang="ko-KR" altLang="en-US" dirty="0">
                <a:latin typeface="+mn-ea"/>
              </a:rPr>
              <a:t>월초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최근 </a:t>
            </a:r>
            <a:r>
              <a:rPr lang="en-US" altLang="ko-KR" dirty="0">
                <a:latin typeface="+mn-ea"/>
              </a:rPr>
              <a:t>1</a:t>
            </a:r>
            <a:r>
              <a:rPr lang="ko-KR" altLang="en-US" dirty="0">
                <a:latin typeface="+mn-ea"/>
              </a:rPr>
              <a:t>년중 가장 높은 </a:t>
            </a:r>
            <a:r>
              <a:rPr lang="ko-KR" altLang="en-US" dirty="0" err="1">
                <a:latin typeface="+mn-ea"/>
              </a:rPr>
              <a:t>검색량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확인</a:t>
            </a:r>
            <a:endParaRPr lang="en-US" altLang="ko-KR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10</a:t>
            </a:r>
            <a:r>
              <a:rPr lang="ko-KR" altLang="en-US" dirty="0">
                <a:latin typeface="+mn-ea"/>
              </a:rPr>
              <a:t>월 일본의 외국인 </a:t>
            </a:r>
            <a:r>
              <a:rPr lang="ko-KR" altLang="en-US" dirty="0" smtClean="0">
                <a:latin typeface="+mn-ea"/>
              </a:rPr>
              <a:t>비자면제정책</a:t>
            </a:r>
            <a:endParaRPr lang="en-US" altLang="ko-KR" dirty="0" smtClean="0">
              <a:latin typeface="+mn-ea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 smtClean="0">
                <a:latin typeface="+mn-ea"/>
              </a:rPr>
              <a:t>기존 </a:t>
            </a:r>
            <a:r>
              <a:rPr lang="en-US" altLang="ko-KR" sz="1600" dirty="0" smtClean="0">
                <a:latin typeface="+mn-ea"/>
              </a:rPr>
              <a:t>1</a:t>
            </a:r>
            <a:r>
              <a:rPr lang="ko-KR" altLang="en-US" sz="1600" dirty="0" smtClean="0">
                <a:latin typeface="+mn-ea"/>
              </a:rPr>
              <a:t>일 입국자수 제한을 폐지</a:t>
            </a:r>
            <a:endParaRPr lang="en-US" altLang="ko-KR" sz="1600" dirty="0" smtClean="0">
              <a:latin typeface="+mn-ea"/>
            </a:endParaRPr>
          </a:p>
          <a:p>
            <a:pPr marL="742950" lvl="1" indent="-285750">
              <a:buFontTx/>
              <a:buChar char="-"/>
            </a:pPr>
            <a:r>
              <a:rPr lang="ko-KR" altLang="en-US" sz="1600" dirty="0" err="1" smtClean="0">
                <a:latin typeface="+mn-ea"/>
              </a:rPr>
              <a:t>개인여행</a:t>
            </a:r>
            <a:r>
              <a:rPr lang="ko-KR" altLang="en-US" sz="1600" dirty="0" smtClean="0">
                <a:latin typeface="+mn-ea"/>
              </a:rPr>
              <a:t> 비자 면제</a:t>
            </a:r>
            <a:endParaRPr lang="ko-KR" altLang="en-US" sz="1600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224" y="1146841"/>
            <a:ext cx="4458564" cy="222928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843" y="4525131"/>
            <a:ext cx="4467849" cy="80973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769" y="5464423"/>
            <a:ext cx="4583410" cy="84043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0807" y="3707425"/>
            <a:ext cx="4512981" cy="227410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62346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2278853" cy="862071"/>
            <a:chOff x="5829755" y="870097"/>
            <a:chExt cx="2278853" cy="862071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+mn-ea"/>
                </a:rPr>
                <a:t>04</a:t>
              </a:r>
              <a:endParaRPr lang="ko-KR" altLang="en-US" sz="2925" spc="-244" dirty="0"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1652119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+mn-ea"/>
                </a:rPr>
                <a:t>경쟁사 조사</a:t>
              </a:r>
              <a:endParaRPr lang="ko-KR" altLang="en-US" sz="2275" spc="-122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8894E22-AC4F-48C8-819C-C98393812AE1}"/>
                </a:ext>
              </a:extLst>
            </p:cNvPr>
            <p:cNvSpPr txBox="1"/>
            <p:nvPr/>
          </p:nvSpPr>
          <p:spPr>
            <a:xfrm>
              <a:off x="6456489" y="1439780"/>
              <a:ext cx="94397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spc="-122" dirty="0" smtClean="0">
                  <a:latin typeface="+mn-ea"/>
                </a:rPr>
                <a:t>1) </a:t>
              </a:r>
              <a:r>
                <a:rPr lang="ko-KR" altLang="en-US" sz="1300" spc="-122" dirty="0" smtClean="0">
                  <a:latin typeface="+mn-ea"/>
                </a:rPr>
                <a:t>제주항공</a:t>
              </a:r>
              <a:endParaRPr lang="ko-KR" altLang="en-US" sz="1300" spc="-122" dirty="0">
                <a:latin typeface="+mn-ea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34578" y="1478143"/>
            <a:ext cx="4539790" cy="512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+mn-ea"/>
              </a:rPr>
              <a:t>장점</a:t>
            </a:r>
            <a:endParaRPr lang="en-US" altLang="ko-KR" dirty="0" smtClean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 err="1" smtClean="0">
                <a:latin typeface="+mn-ea"/>
              </a:rPr>
              <a:t>반응형</a:t>
            </a:r>
            <a:r>
              <a:rPr lang="ko-KR" altLang="en-US" sz="1400" dirty="0" smtClean="0">
                <a:latin typeface="+mn-ea"/>
              </a:rPr>
              <a:t> 웹사이트</a:t>
            </a:r>
            <a:endParaRPr lang="en-US" altLang="ko-KR" sz="1400" dirty="0" smtClean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 smtClean="0">
                <a:latin typeface="+mn-ea"/>
              </a:rPr>
              <a:t>최근 </a:t>
            </a:r>
            <a:r>
              <a:rPr lang="ko-KR" altLang="en-US" sz="1400" dirty="0" err="1" smtClean="0">
                <a:latin typeface="+mn-ea"/>
              </a:rPr>
              <a:t>검색노선</a:t>
            </a:r>
            <a:r>
              <a:rPr lang="ko-KR" altLang="en-US" sz="1400" dirty="0" smtClean="0">
                <a:latin typeface="+mn-ea"/>
              </a:rPr>
              <a:t> 노출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err="1" smtClean="0">
                <a:latin typeface="+mn-ea"/>
              </a:rPr>
              <a:t>즐겨찾기등</a:t>
            </a:r>
            <a:r>
              <a:rPr lang="ko-KR" altLang="en-US" sz="1400" dirty="0" smtClean="0">
                <a:latin typeface="+mn-ea"/>
              </a:rPr>
              <a:t> 항공권예약의 </a:t>
            </a:r>
            <a:r>
              <a:rPr lang="ko-KR" altLang="en-US" sz="1400" dirty="0" err="1" smtClean="0">
                <a:latin typeface="+mn-ea"/>
              </a:rPr>
              <a:t>편의기능</a:t>
            </a:r>
            <a:r>
              <a:rPr lang="ko-KR" altLang="en-US" sz="1400" dirty="0" smtClean="0">
                <a:latin typeface="+mn-ea"/>
              </a:rPr>
              <a:t> 다수</a:t>
            </a:r>
            <a:endParaRPr lang="en-US" altLang="ko-KR" sz="1400" dirty="0" smtClean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 smtClean="0">
                <a:latin typeface="+mn-ea"/>
              </a:rPr>
              <a:t>주요 공지사항 </a:t>
            </a:r>
            <a:r>
              <a:rPr lang="ko-KR" altLang="en-US" sz="1400" dirty="0" err="1" smtClean="0">
                <a:latin typeface="+mn-ea"/>
              </a:rPr>
              <a:t>최상단</a:t>
            </a:r>
            <a:r>
              <a:rPr lang="ko-KR" altLang="en-US" sz="1400" dirty="0" smtClean="0">
                <a:latin typeface="+mn-ea"/>
              </a:rPr>
              <a:t> 표시</a:t>
            </a:r>
            <a:r>
              <a:rPr lang="en-US" altLang="ko-KR" sz="1400" dirty="0" smtClean="0">
                <a:latin typeface="+mn-ea"/>
              </a:rPr>
              <a:t>(</a:t>
            </a:r>
            <a:r>
              <a:rPr lang="ko-KR" altLang="en-US" sz="1400" dirty="0" smtClean="0">
                <a:latin typeface="+mn-ea"/>
              </a:rPr>
              <a:t>코로나 관련</a:t>
            </a:r>
            <a:r>
              <a:rPr lang="en-US" altLang="ko-KR" sz="1400" dirty="0" smtClean="0">
                <a:latin typeface="+mn-ea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 smtClean="0">
                <a:latin typeface="+mn-ea"/>
              </a:rPr>
              <a:t>깔끔한 레이아웃과 </a:t>
            </a:r>
            <a:r>
              <a:rPr lang="ko-KR" altLang="en-US" sz="1400" dirty="0" err="1" smtClean="0">
                <a:latin typeface="+mn-ea"/>
              </a:rPr>
              <a:t>브랜드색</a:t>
            </a:r>
            <a:endParaRPr lang="en-US" altLang="ko-KR" sz="1400" dirty="0" smtClean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단점</a:t>
            </a:r>
            <a:endParaRPr lang="en-US" altLang="ko-KR" sz="16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 err="1">
                <a:latin typeface="+mn-ea"/>
              </a:rPr>
              <a:t>통합검색창</a:t>
            </a:r>
            <a:r>
              <a:rPr lang="ko-KR" altLang="en-US" sz="1400" dirty="0">
                <a:latin typeface="+mn-ea"/>
              </a:rPr>
              <a:t> 없음</a:t>
            </a:r>
            <a:r>
              <a:rPr lang="en-US" altLang="ko-KR" sz="1400" dirty="0">
                <a:latin typeface="+mn-ea"/>
              </a:rPr>
              <a:t>.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 err="1">
                <a:latin typeface="+mn-ea"/>
              </a:rPr>
              <a:t>메인페이지치고는</a:t>
            </a:r>
            <a:r>
              <a:rPr lang="ko-KR" altLang="en-US" sz="1400" dirty="0">
                <a:latin typeface="+mn-ea"/>
              </a:rPr>
              <a:t> 적은 정보만 존재</a:t>
            </a:r>
            <a:r>
              <a:rPr lang="en-US" altLang="ko-KR" sz="1400" dirty="0">
                <a:latin typeface="+mn-ea"/>
              </a:rPr>
              <a:t>.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+mn-ea"/>
              </a:rPr>
              <a:t>오른쪽 </a:t>
            </a:r>
            <a:r>
              <a:rPr lang="ko-KR" altLang="en-US" sz="1400" dirty="0" err="1">
                <a:latin typeface="+mn-ea"/>
              </a:rPr>
              <a:t>메뉴바를</a:t>
            </a:r>
            <a:r>
              <a:rPr lang="ko-KR" altLang="en-US" sz="1400" dirty="0">
                <a:latin typeface="+mn-ea"/>
              </a:rPr>
              <a:t> 눌러야 부가서비스 메뉴 확인 가능</a:t>
            </a:r>
            <a:r>
              <a:rPr lang="en-US" altLang="ko-KR" sz="1400" dirty="0">
                <a:latin typeface="+mn-ea"/>
              </a:rPr>
              <a:t>. 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+mn-ea"/>
              </a:rPr>
              <a:t>메뉴 </a:t>
            </a:r>
            <a:r>
              <a:rPr lang="ko-KR" altLang="en-US" sz="1400" dirty="0" err="1">
                <a:latin typeface="+mn-ea"/>
              </a:rPr>
              <a:t>호버시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효과없음</a:t>
            </a:r>
            <a:endParaRPr lang="en-US" altLang="ko-KR" sz="14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latin typeface="+mn-ea"/>
              </a:rPr>
              <a:t>슬라이드메뉴 </a:t>
            </a:r>
            <a:r>
              <a:rPr lang="en-US" altLang="ko-KR" sz="1400" dirty="0">
                <a:latin typeface="+mn-ea"/>
              </a:rPr>
              <a:t>dot</a:t>
            </a:r>
            <a:r>
              <a:rPr lang="ko-KR" altLang="en-US" sz="1400" dirty="0">
                <a:latin typeface="+mn-ea"/>
              </a:rPr>
              <a:t>이 작아 클릭하기 어려움</a:t>
            </a:r>
            <a:endParaRPr lang="en-US" altLang="ko-KR" sz="14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endParaRPr lang="en-US" altLang="ko-KR" sz="1400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 smtClean="0">
                <a:latin typeface="+mn-ea"/>
              </a:rPr>
              <a:t>=&gt; </a:t>
            </a:r>
            <a:r>
              <a:rPr lang="ko-KR" altLang="en-US" sz="1400" b="1" dirty="0" smtClean="0">
                <a:latin typeface="+mn-ea"/>
              </a:rPr>
              <a:t>사이트 </a:t>
            </a:r>
            <a:r>
              <a:rPr lang="ko-KR" altLang="en-US" sz="1400" b="1" dirty="0" err="1" smtClean="0">
                <a:latin typeface="+mn-ea"/>
              </a:rPr>
              <a:t>가독성은</a:t>
            </a:r>
            <a:r>
              <a:rPr lang="ko-KR" altLang="en-US" sz="1400" b="1" dirty="0" smtClean="0">
                <a:latin typeface="+mn-ea"/>
              </a:rPr>
              <a:t> 좋으나 너무 </a:t>
            </a:r>
            <a:r>
              <a:rPr lang="ko-KR" altLang="en-US" sz="1400" b="1" dirty="0" err="1" smtClean="0">
                <a:latin typeface="+mn-ea"/>
              </a:rPr>
              <a:t>간략화</a:t>
            </a:r>
            <a:r>
              <a:rPr lang="ko-KR" altLang="en-US" sz="1400" b="1" dirty="0" smtClean="0">
                <a:latin typeface="+mn-ea"/>
              </a:rPr>
              <a:t> 되어있음</a:t>
            </a:r>
            <a:r>
              <a:rPr lang="en-US" altLang="ko-KR" sz="1400" dirty="0" smtClean="0">
                <a:latin typeface="+mn-ea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368" y="199726"/>
            <a:ext cx="4266809" cy="6498436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="" xmlns:p14="http://schemas.microsoft.com/office/powerpoint/2010/main" val="186991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2278853" cy="862071"/>
            <a:chOff x="5829755" y="870097"/>
            <a:chExt cx="2278853" cy="862071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+mn-ea"/>
                </a:rPr>
                <a:t>04</a:t>
              </a:r>
              <a:endParaRPr lang="ko-KR" altLang="en-US" sz="2925" spc="-244" dirty="0"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1652119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+mn-ea"/>
                </a:rPr>
                <a:t>경쟁사 조사</a:t>
              </a:r>
              <a:endParaRPr lang="ko-KR" altLang="en-US" sz="2275" spc="-122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8894E22-AC4F-48C8-819C-C98393812AE1}"/>
                </a:ext>
              </a:extLst>
            </p:cNvPr>
            <p:cNvSpPr txBox="1"/>
            <p:nvPr/>
          </p:nvSpPr>
          <p:spPr>
            <a:xfrm>
              <a:off x="6456489" y="1439780"/>
              <a:ext cx="943976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spc="-122" dirty="0" smtClean="0">
                  <a:latin typeface="+mn-ea"/>
                </a:rPr>
                <a:t>1) </a:t>
              </a:r>
              <a:r>
                <a:rPr lang="ko-KR" altLang="en-US" sz="1300" spc="-122" dirty="0" err="1" smtClean="0">
                  <a:latin typeface="+mn-ea"/>
                </a:rPr>
                <a:t>에어서울</a:t>
              </a:r>
              <a:endParaRPr lang="ko-KR" altLang="en-US" sz="1300" spc="-122" dirty="0">
                <a:latin typeface="+mn-ea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34577" y="1478143"/>
            <a:ext cx="4917379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+mn-ea"/>
              </a:rPr>
              <a:t>장점</a:t>
            </a:r>
            <a:endParaRPr lang="en-US" altLang="ko-KR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 smtClean="0">
              <a:latin typeface="+mn-ea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 smtClean="0">
                <a:latin typeface="+mn-ea"/>
              </a:rPr>
              <a:t>모든 공지사항을 보여줌</a:t>
            </a:r>
            <a:r>
              <a:rPr lang="en-US" altLang="ko-KR" sz="1400" dirty="0" smtClean="0">
                <a:latin typeface="+mn-ea"/>
              </a:rPr>
              <a:t>(auto)</a:t>
            </a: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 smtClean="0">
                <a:latin typeface="+mn-ea"/>
              </a:rPr>
              <a:t>오른쪽 </a:t>
            </a:r>
            <a:r>
              <a:rPr lang="ko-KR" altLang="en-US" sz="1400" dirty="0" err="1" smtClean="0">
                <a:latin typeface="+mn-ea"/>
              </a:rPr>
              <a:t>퀵</a:t>
            </a:r>
            <a:r>
              <a:rPr lang="ko-KR" altLang="en-US" sz="1400" dirty="0" smtClean="0">
                <a:latin typeface="+mn-ea"/>
              </a:rPr>
              <a:t> </a:t>
            </a:r>
            <a:r>
              <a:rPr lang="ko-KR" altLang="en-US" sz="1400" dirty="0" err="1" smtClean="0">
                <a:latin typeface="+mn-ea"/>
              </a:rPr>
              <a:t>메뉴바로</a:t>
            </a:r>
            <a:r>
              <a:rPr lang="ko-KR" altLang="en-US" sz="1400" dirty="0" smtClean="0">
                <a:latin typeface="+mn-ea"/>
              </a:rPr>
              <a:t> </a:t>
            </a:r>
            <a:r>
              <a:rPr lang="ko-KR" altLang="en-US" sz="1400" dirty="0" err="1" smtClean="0">
                <a:latin typeface="+mn-ea"/>
              </a:rPr>
              <a:t>예약작업이</a:t>
            </a:r>
            <a:r>
              <a:rPr lang="ko-KR" altLang="en-US" sz="1400" dirty="0" smtClean="0">
                <a:latin typeface="+mn-ea"/>
              </a:rPr>
              <a:t> 수월함</a:t>
            </a:r>
            <a:r>
              <a:rPr lang="en-US" altLang="ko-KR" sz="1400" dirty="0" smtClean="0">
                <a:latin typeface="+mn-ea"/>
              </a:rPr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 err="1" smtClean="0">
                <a:latin typeface="+mn-ea"/>
              </a:rPr>
              <a:t>슬라이드바</a:t>
            </a:r>
            <a:r>
              <a:rPr lang="ko-KR" altLang="en-US" sz="1400" dirty="0" smtClean="0">
                <a:latin typeface="+mn-ea"/>
              </a:rPr>
              <a:t> 이미지에 기간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err="1" smtClean="0">
                <a:latin typeface="+mn-ea"/>
              </a:rPr>
              <a:t>대상등이</a:t>
            </a:r>
            <a:r>
              <a:rPr lang="ko-KR" altLang="en-US" sz="1400" dirty="0" smtClean="0">
                <a:latin typeface="+mn-ea"/>
              </a:rPr>
              <a:t> 상세하게 </a:t>
            </a:r>
            <a:r>
              <a:rPr lang="ko-KR" altLang="en-US" sz="1400" dirty="0" err="1" smtClean="0">
                <a:latin typeface="+mn-ea"/>
              </a:rPr>
              <a:t>적혀있음</a:t>
            </a:r>
            <a:r>
              <a:rPr lang="en-US" altLang="ko-KR" sz="1400" dirty="0" smtClean="0">
                <a:latin typeface="+mn-ea"/>
              </a:rPr>
              <a:t>. </a:t>
            </a: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 smtClean="0">
                <a:latin typeface="+mn-ea"/>
              </a:rPr>
              <a:t>항공권 </a:t>
            </a:r>
            <a:r>
              <a:rPr lang="ko-KR" altLang="en-US" sz="1400" dirty="0" err="1" smtClean="0">
                <a:latin typeface="+mn-ea"/>
              </a:rPr>
              <a:t>예매기능을</a:t>
            </a:r>
            <a:r>
              <a:rPr lang="ko-KR" altLang="en-US" sz="1400" dirty="0" smtClean="0">
                <a:latin typeface="+mn-ea"/>
              </a:rPr>
              <a:t> 제외한 대부분의 컨텐츠를 하단부로 내려 사이트이용에 편의성을 줌</a:t>
            </a:r>
            <a:endParaRPr lang="en-US" altLang="ko-KR" sz="1400" dirty="0" smtClean="0">
              <a:latin typeface="+mn-ea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 smtClean="0">
                <a:latin typeface="+mn-ea"/>
              </a:rPr>
              <a:t>메뉴 </a:t>
            </a:r>
            <a:r>
              <a:rPr lang="ko-KR" altLang="en-US" sz="1400" dirty="0" err="1" smtClean="0">
                <a:latin typeface="+mn-ea"/>
              </a:rPr>
              <a:t>호버시</a:t>
            </a:r>
            <a:r>
              <a:rPr lang="ko-KR" altLang="en-US" sz="1400" dirty="0" smtClean="0">
                <a:latin typeface="+mn-ea"/>
              </a:rPr>
              <a:t> 전체 </a:t>
            </a:r>
            <a:r>
              <a:rPr lang="ko-KR" altLang="en-US" sz="1400" dirty="0" err="1" smtClean="0">
                <a:latin typeface="+mn-ea"/>
              </a:rPr>
              <a:t>사이트메뉴</a:t>
            </a:r>
            <a:r>
              <a:rPr lang="ko-KR" altLang="en-US" sz="1400" dirty="0" smtClean="0">
                <a:latin typeface="+mn-ea"/>
              </a:rPr>
              <a:t> 표시</a:t>
            </a:r>
            <a:endParaRPr lang="en-US" altLang="ko-KR" sz="1400" dirty="0" smtClean="0">
              <a:latin typeface="+mn-ea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 smtClean="0">
                <a:latin typeface="+mn-ea"/>
              </a:rPr>
              <a:t>로그인 </a:t>
            </a:r>
            <a:r>
              <a:rPr lang="ko-KR" altLang="en-US" sz="1400" dirty="0" err="1" smtClean="0">
                <a:latin typeface="+mn-ea"/>
              </a:rPr>
              <a:t>클릭시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페이지이동이 아닌 </a:t>
            </a:r>
            <a:r>
              <a:rPr lang="ko-KR" altLang="en-US" sz="1400" dirty="0" err="1" smtClean="0">
                <a:latin typeface="+mn-ea"/>
              </a:rPr>
              <a:t>팝업창</a:t>
            </a:r>
            <a:r>
              <a:rPr lang="en-US" altLang="ko-KR" sz="1400" dirty="0" smtClean="0">
                <a:latin typeface="+mn-ea"/>
              </a:rPr>
              <a:t>.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ko-KR" sz="1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+mn-ea"/>
              </a:rPr>
              <a:t>단점</a:t>
            </a:r>
            <a:endParaRPr lang="en-US" altLang="ko-KR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100" dirty="0">
              <a:latin typeface="+mn-ea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>
                <a:latin typeface="+mn-ea"/>
              </a:rPr>
              <a:t>메인 항공권 검색의 각 </a:t>
            </a:r>
            <a:r>
              <a:rPr lang="ko-KR" altLang="en-US" sz="1400" dirty="0" err="1">
                <a:latin typeface="+mn-ea"/>
              </a:rPr>
              <a:t>메뉴클릭시</a:t>
            </a:r>
            <a:r>
              <a:rPr lang="ko-KR" altLang="en-US" sz="1400" dirty="0">
                <a:latin typeface="+mn-ea"/>
              </a:rPr>
              <a:t> </a:t>
            </a:r>
            <a:r>
              <a:rPr lang="ko-KR" altLang="en-US" sz="1400" dirty="0" err="1">
                <a:latin typeface="+mn-ea"/>
              </a:rPr>
              <a:t>닫기버튼</a:t>
            </a:r>
            <a:r>
              <a:rPr lang="ko-KR" altLang="en-US" sz="1400" dirty="0">
                <a:latin typeface="+mn-ea"/>
              </a:rPr>
              <a:t> 없음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>
                <a:latin typeface="+mn-ea"/>
              </a:rPr>
              <a:t>통합검색창이 없음</a:t>
            </a:r>
            <a:r>
              <a:rPr lang="en-US" altLang="ko-KR" sz="1400" dirty="0" smtClean="0">
                <a:latin typeface="+mn-ea"/>
              </a:rPr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 smtClean="0">
                <a:latin typeface="+mn-ea"/>
              </a:rPr>
              <a:t>오른쪽 </a:t>
            </a:r>
            <a:r>
              <a:rPr lang="ko-KR" altLang="en-US" sz="1400" dirty="0" err="1" smtClean="0">
                <a:latin typeface="+mn-ea"/>
              </a:rPr>
              <a:t>퀵</a:t>
            </a:r>
            <a:r>
              <a:rPr lang="ko-KR" altLang="en-US" sz="1400" dirty="0" smtClean="0">
                <a:latin typeface="+mn-ea"/>
              </a:rPr>
              <a:t> </a:t>
            </a:r>
            <a:r>
              <a:rPr lang="ko-KR" altLang="en-US" sz="1400" dirty="0" err="1" smtClean="0">
                <a:latin typeface="+mn-ea"/>
              </a:rPr>
              <a:t>메뉴바가</a:t>
            </a:r>
            <a:r>
              <a:rPr lang="ko-KR" altLang="en-US" sz="1400" dirty="0" smtClean="0">
                <a:latin typeface="+mn-ea"/>
              </a:rPr>
              <a:t> 일부 정보를 가리고 있음</a:t>
            </a:r>
            <a:r>
              <a:rPr lang="en-US" altLang="ko-KR" sz="1400" dirty="0" smtClean="0">
                <a:latin typeface="+mn-ea"/>
              </a:rPr>
              <a:t>.</a:t>
            </a:r>
            <a:endParaRPr lang="en-US" altLang="ko-KR" sz="1400" dirty="0">
              <a:latin typeface="+mn-ea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altLang="ko-KR" sz="1400" dirty="0" err="1">
                <a:latin typeface="+mn-ea"/>
              </a:rPr>
              <a:t>Sns</a:t>
            </a:r>
            <a:r>
              <a:rPr lang="ko-KR" altLang="en-US" sz="1400" dirty="0">
                <a:latin typeface="+mn-ea"/>
              </a:rPr>
              <a:t>계정 </a:t>
            </a:r>
            <a:r>
              <a:rPr lang="ko-KR" altLang="en-US" sz="1400" dirty="0" err="1">
                <a:latin typeface="+mn-ea"/>
              </a:rPr>
              <a:t>로그인이</a:t>
            </a:r>
            <a:r>
              <a:rPr lang="ko-KR" altLang="en-US" sz="1400" dirty="0">
                <a:latin typeface="+mn-ea"/>
              </a:rPr>
              <a:t> 없어 접근하는데 어려움</a:t>
            </a:r>
            <a:endParaRPr lang="en-US" altLang="ko-KR" sz="1400" dirty="0">
              <a:latin typeface="+mn-ea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>
                <a:latin typeface="+mn-ea"/>
              </a:rPr>
              <a:t>각 콘텐츠 간에 </a:t>
            </a:r>
            <a:r>
              <a:rPr lang="ko-KR" altLang="en-US" sz="1400" dirty="0" err="1" smtClean="0">
                <a:latin typeface="+mn-ea"/>
              </a:rPr>
              <a:t>좁은간격의</a:t>
            </a:r>
            <a:r>
              <a:rPr lang="ko-KR" altLang="en-US" sz="1400" dirty="0" smtClean="0">
                <a:latin typeface="+mn-ea"/>
              </a:rPr>
              <a:t> 레이아웃</a:t>
            </a:r>
            <a:r>
              <a:rPr lang="en-US" altLang="ko-KR" sz="1400" dirty="0" smtClean="0">
                <a:latin typeface="+mn-ea"/>
              </a:rPr>
              <a:t> </a:t>
            </a:r>
            <a:r>
              <a:rPr lang="ko-KR" altLang="en-US" sz="1400" dirty="0" smtClean="0">
                <a:latin typeface="+mn-ea"/>
              </a:rPr>
              <a:t>배치</a:t>
            </a:r>
            <a:endParaRPr lang="en-US" altLang="ko-KR" sz="1400" dirty="0" smtClean="0">
              <a:latin typeface="+mn-ea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 err="1" smtClean="0">
                <a:latin typeface="+mn-ea"/>
              </a:rPr>
              <a:t>타사이트와</a:t>
            </a:r>
            <a:r>
              <a:rPr lang="ko-KR" altLang="en-US" sz="1400" dirty="0" smtClean="0">
                <a:latin typeface="+mn-ea"/>
              </a:rPr>
              <a:t> 다르게 출발일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도착일 </a:t>
            </a:r>
            <a:r>
              <a:rPr lang="ko-KR" altLang="en-US" sz="1400" dirty="0" err="1" smtClean="0">
                <a:latin typeface="+mn-ea"/>
              </a:rPr>
              <a:t>설정시</a:t>
            </a:r>
            <a:r>
              <a:rPr lang="ko-KR" altLang="en-US" sz="1400" dirty="0" smtClean="0">
                <a:latin typeface="+mn-ea"/>
              </a:rPr>
              <a:t> </a:t>
            </a:r>
            <a:r>
              <a:rPr lang="ko-KR" altLang="en-US" sz="1400" dirty="0" err="1" smtClean="0">
                <a:latin typeface="+mn-ea"/>
              </a:rPr>
              <a:t>요일별</a:t>
            </a:r>
            <a:r>
              <a:rPr lang="ko-KR" altLang="en-US" sz="1400" dirty="0" smtClean="0">
                <a:latin typeface="+mn-ea"/>
              </a:rPr>
              <a:t> 가격 확인 불가능</a:t>
            </a:r>
            <a:endParaRPr lang="en-US" altLang="ko-KR" sz="1400" dirty="0">
              <a:latin typeface="+mn-ea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ko-KR" altLang="en-US" sz="1400" dirty="0">
                <a:latin typeface="+mn-ea"/>
              </a:rPr>
              <a:t>하단에 </a:t>
            </a:r>
            <a:r>
              <a:rPr lang="en-US" altLang="ko-KR" sz="1400" dirty="0">
                <a:latin typeface="+mn-ea"/>
              </a:rPr>
              <a:t>FNB</a:t>
            </a:r>
            <a:r>
              <a:rPr lang="ko-KR" altLang="en-US" sz="1400" dirty="0">
                <a:latin typeface="+mn-ea"/>
              </a:rPr>
              <a:t>를 한번 더 배치함</a:t>
            </a:r>
            <a:r>
              <a:rPr lang="en-US" altLang="ko-KR" sz="1400" dirty="0">
                <a:latin typeface="+mn-ea"/>
              </a:rPr>
              <a:t>.</a:t>
            </a:r>
          </a:p>
          <a:p>
            <a:pPr marL="800100" lvl="1" indent="-342900">
              <a:buFont typeface="+mj-lt"/>
              <a:buAutoNum type="arabicPeriod"/>
            </a:pPr>
            <a:endParaRPr lang="en-US" altLang="ko-KR" sz="1400" dirty="0" smtClean="0">
              <a:latin typeface="+mn-ea"/>
            </a:endParaRPr>
          </a:p>
          <a:p>
            <a:pPr marL="800100" lvl="1" indent="-342900">
              <a:buFont typeface="+mj-lt"/>
              <a:buAutoNum type="arabicPeriod"/>
            </a:pPr>
            <a:endParaRPr lang="en-US" altLang="ko-KR" sz="1400" dirty="0">
              <a:latin typeface="+mn-ea"/>
            </a:endParaRPr>
          </a:p>
          <a:p>
            <a:r>
              <a:rPr lang="en-US" altLang="ko-KR" sz="1400" b="1" dirty="0" smtClean="0">
                <a:latin typeface="+mn-ea"/>
              </a:rPr>
              <a:t>= &gt; </a:t>
            </a:r>
            <a:r>
              <a:rPr lang="ko-KR" altLang="en-US" sz="1400" b="1" dirty="0" smtClean="0">
                <a:latin typeface="+mn-ea"/>
              </a:rPr>
              <a:t>사이트 </a:t>
            </a:r>
            <a:r>
              <a:rPr lang="ko-KR" altLang="en-US" sz="1400" b="1" dirty="0" err="1" smtClean="0">
                <a:latin typeface="+mn-ea"/>
              </a:rPr>
              <a:t>가독성은</a:t>
            </a:r>
            <a:r>
              <a:rPr lang="ko-KR" altLang="en-US" sz="1400" b="1" dirty="0" smtClean="0">
                <a:latin typeface="+mn-ea"/>
              </a:rPr>
              <a:t> 떨어지지만</a:t>
            </a:r>
            <a:r>
              <a:rPr lang="en-US" altLang="ko-KR" sz="1400" b="1" dirty="0" smtClean="0">
                <a:latin typeface="+mn-ea"/>
              </a:rPr>
              <a:t>, </a:t>
            </a:r>
            <a:r>
              <a:rPr lang="ko-KR" altLang="en-US" sz="1400" b="1" dirty="0" smtClean="0">
                <a:latin typeface="+mn-ea"/>
              </a:rPr>
              <a:t>충분한 정보제공</a:t>
            </a:r>
            <a:endParaRPr lang="ko-KR" altLang="en-US" sz="1400" b="1" dirty="0"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r="1932"/>
          <a:stretch/>
        </p:blipFill>
        <p:spPr>
          <a:xfrm>
            <a:off x="5851957" y="284770"/>
            <a:ext cx="3821431" cy="6393848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="" xmlns:p14="http://schemas.microsoft.com/office/powerpoint/2010/main" val="248746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AD9CFC3A-AE95-43E7-9845-01EFA46AE7CA}"/>
              </a:ext>
            </a:extLst>
          </p:cNvPr>
          <p:cNvGrpSpPr/>
          <p:nvPr/>
        </p:nvGrpSpPr>
        <p:grpSpPr>
          <a:xfrm>
            <a:off x="307844" y="284770"/>
            <a:ext cx="2918002" cy="862071"/>
            <a:chOff x="5829755" y="870097"/>
            <a:chExt cx="2918002" cy="862071"/>
          </a:xfrm>
        </p:grpSpPr>
        <p:sp>
          <p:nvSpPr>
            <p:cNvPr id="7" name="직사각형 6">
              <a:extLst>
                <a:ext uri="{FF2B5EF4-FFF2-40B4-BE49-F238E27FC236}">
                  <a16:creationId xmlns="" xmlns:a16="http://schemas.microsoft.com/office/drawing/2014/main" id="{2E34E75D-226B-4BF2-9AB9-C79E47D58677}"/>
                </a:ext>
              </a:extLst>
            </p:cNvPr>
            <p:cNvSpPr/>
            <p:nvPr/>
          </p:nvSpPr>
          <p:spPr>
            <a:xfrm>
              <a:off x="5829755" y="870097"/>
              <a:ext cx="626734" cy="575157"/>
            </a:xfrm>
            <a:prstGeom prst="rect">
              <a:avLst/>
            </a:prstGeom>
            <a:solidFill>
              <a:srgbClr val="BE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2925" spc="-244" dirty="0" smtClean="0">
                  <a:latin typeface="+mn-ea"/>
                </a:rPr>
                <a:t>05</a:t>
              </a:r>
              <a:endParaRPr lang="ko-KR" altLang="en-US" sz="2925" spc="-244" dirty="0"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A3595F93-49EC-46BC-9983-2A9D951CACDA}"/>
                </a:ext>
              </a:extLst>
            </p:cNvPr>
            <p:cNvSpPr txBox="1"/>
            <p:nvPr/>
          </p:nvSpPr>
          <p:spPr>
            <a:xfrm>
              <a:off x="6456489" y="1020138"/>
              <a:ext cx="2291268" cy="4424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275" spc="-122" dirty="0" smtClean="0">
                  <a:latin typeface="+mn-ea"/>
                </a:rPr>
                <a:t>시안 방향성 정의</a:t>
              </a:r>
              <a:endParaRPr lang="ko-KR" altLang="en-US" sz="2275" spc="-122" dirty="0">
                <a:latin typeface="+mn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78894E22-AC4F-48C8-819C-C98393812AE1}"/>
                </a:ext>
              </a:extLst>
            </p:cNvPr>
            <p:cNvSpPr txBox="1"/>
            <p:nvPr/>
          </p:nvSpPr>
          <p:spPr>
            <a:xfrm>
              <a:off x="6456489" y="1439780"/>
              <a:ext cx="1782667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300" spc="-122" dirty="0" smtClean="0">
                  <a:latin typeface="+mn-ea"/>
                </a:rPr>
                <a:t>경쟁사 홈페이지들 참조</a:t>
              </a:r>
              <a:endParaRPr lang="ko-KR" altLang="en-US" sz="1300" spc="-122" dirty="0">
                <a:latin typeface="+mn-ea"/>
              </a:endParaRPr>
            </a:p>
          </p:txBody>
        </p:sp>
      </p:grp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19D77070-45C1-4F9A-9F5C-0A5D248ECC2E}"/>
              </a:ext>
            </a:extLst>
          </p:cNvPr>
          <p:cNvCxnSpPr/>
          <p:nvPr/>
        </p:nvCxnSpPr>
        <p:spPr>
          <a:xfrm>
            <a:off x="0" y="1191229"/>
            <a:ext cx="3471169" cy="0"/>
          </a:xfrm>
          <a:prstGeom prst="line">
            <a:avLst/>
          </a:prstGeom>
          <a:ln w="38100">
            <a:solidFill>
              <a:srgbClr val="BE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484004" y="1715038"/>
            <a:ext cx="2592516" cy="3510419"/>
            <a:chOff x="484004" y="1715038"/>
            <a:chExt cx="2592516" cy="3510419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84004" y="1715038"/>
              <a:ext cx="2562228" cy="164177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84004" y="3690842"/>
              <a:ext cx="2592516" cy="153461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16" name="그룹 15"/>
          <p:cNvGrpSpPr/>
          <p:nvPr/>
        </p:nvGrpSpPr>
        <p:grpSpPr>
          <a:xfrm>
            <a:off x="3856000" y="854453"/>
            <a:ext cx="5773068" cy="5454519"/>
            <a:chOff x="3791171" y="736556"/>
            <a:chExt cx="5773068" cy="5454519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991604" y="3033089"/>
              <a:ext cx="2021407" cy="315798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6"/>
            <a:srcRect t="34402" r="1932"/>
            <a:stretch/>
          </p:blipFill>
          <p:spPr>
            <a:xfrm>
              <a:off x="3791171" y="1601152"/>
              <a:ext cx="2071646" cy="227374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71084" y="736556"/>
              <a:ext cx="2088170" cy="318032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540983" y="2047551"/>
              <a:ext cx="2023256" cy="3646358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="" xmlns:p14="http://schemas.microsoft.com/office/powerpoint/2010/main" val="2452439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382</TotalTime>
  <Words>565</Words>
  <Application>Microsoft Office PowerPoint</Application>
  <PresentationFormat>A4 용지(210x297mm)</PresentationFormat>
  <Paragraphs>205</Paragraphs>
  <Slides>13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굴림</vt:lpstr>
      <vt:lpstr>Arial</vt:lpstr>
      <vt:lpstr>맑은 고딕</vt:lpstr>
      <vt:lpstr>Wingdings</vt:lpstr>
      <vt:lpstr>나눔스퀘어 ExtraBold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dufma0715@gmail.com</dc:creator>
  <cp:lastModifiedBy>HanSol</cp:lastModifiedBy>
  <cp:revision>54</cp:revision>
  <cp:lastPrinted>2022-09-28T05:05:45Z</cp:lastPrinted>
  <dcterms:created xsi:type="dcterms:W3CDTF">2019-01-21T09:21:06Z</dcterms:created>
  <dcterms:modified xsi:type="dcterms:W3CDTF">2022-12-26T03:29:06Z</dcterms:modified>
</cp:coreProperties>
</file>

<file path=docProps/thumbnail.jpeg>
</file>